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arlow SemiCondensed Bold" charset="1" panose="00000806000000000000"/>
      <p:regular r:id="rId17"/>
    </p:embeddedFont>
    <p:embeddedFont>
      <p:font typeface="Garet" charset="1" panose="00000000000000000000"/>
      <p:regular r:id="rId18"/>
    </p:embeddedFont>
    <p:embeddedFont>
      <p:font typeface="Garet Bold" charset="1" panose="00000000000000000000"/>
      <p:regular r:id="rId19"/>
    </p:embeddedFont>
    <p:embeddedFont>
      <p:font typeface="Arimo Bold" charset="1" panose="020B0704020202020204"/>
      <p:regular r:id="rId20"/>
    </p:embeddedFont>
    <p:embeddedFont>
      <p:font typeface="DejaVu Serif Bold" charset="1" panose="02060803050605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jpe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10.png" Type="http://schemas.openxmlformats.org/officeDocument/2006/relationships/image"/><Relationship Id="rId7" Target="../media/image1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142147" y="1179582"/>
            <a:ext cx="419912" cy="419912"/>
          </a:xfrm>
          <a:custGeom>
            <a:avLst/>
            <a:gdLst/>
            <a:ahLst/>
            <a:cxnLst/>
            <a:rect r="r" b="b" t="t" l="l"/>
            <a:pathLst>
              <a:path h="419912" w="419912">
                <a:moveTo>
                  <a:pt x="0" y="0"/>
                </a:moveTo>
                <a:lnTo>
                  <a:pt x="419912" y="0"/>
                </a:lnTo>
                <a:lnTo>
                  <a:pt x="419912" y="419912"/>
                </a:lnTo>
                <a:lnTo>
                  <a:pt x="0" y="419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086249"/>
            <a:ext cx="358803" cy="539185"/>
          </a:xfrm>
          <a:custGeom>
            <a:avLst/>
            <a:gdLst/>
            <a:ahLst/>
            <a:cxnLst/>
            <a:rect r="r" b="b" t="t" l="l"/>
            <a:pathLst>
              <a:path h="539185" w="358803">
                <a:moveTo>
                  <a:pt x="0" y="0"/>
                </a:moveTo>
                <a:lnTo>
                  <a:pt x="358803" y="0"/>
                </a:lnTo>
                <a:lnTo>
                  <a:pt x="358803" y="539185"/>
                </a:lnTo>
                <a:lnTo>
                  <a:pt x="0" y="5391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07449" y="8179063"/>
            <a:ext cx="21351072" cy="6166215"/>
            <a:chOff x="0" y="0"/>
            <a:chExt cx="5623328" cy="1624024"/>
          </a:xfrm>
        </p:grpSpPr>
        <p:sp>
          <p:nvSpPr>
            <p:cNvPr name="Freeform 6" id="6"/>
            <p:cNvSpPr/>
            <p:nvPr/>
          </p:nvSpPr>
          <p:spPr>
            <a:xfrm flipH="false" flipV="false" rot="0">
              <a:off x="0" y="0"/>
              <a:ext cx="5623328" cy="1624024"/>
            </a:xfrm>
            <a:custGeom>
              <a:avLst/>
              <a:gdLst/>
              <a:ahLst/>
              <a:cxnLst/>
              <a:rect r="r" b="b" t="t" l="l"/>
              <a:pathLst>
                <a:path h="1624024" w="5623328">
                  <a:moveTo>
                    <a:pt x="0" y="0"/>
                  </a:moveTo>
                  <a:lnTo>
                    <a:pt x="5623328" y="0"/>
                  </a:lnTo>
                  <a:lnTo>
                    <a:pt x="5623328" y="1624024"/>
                  </a:lnTo>
                  <a:lnTo>
                    <a:pt x="0" y="1624024"/>
                  </a:lnTo>
                  <a:close/>
                </a:path>
              </a:pathLst>
            </a:custGeom>
            <a:gradFill rotWithShape="true">
              <a:gsLst>
                <a:gs pos="0">
                  <a:srgbClr val="D9FE54">
                    <a:alpha val="0"/>
                  </a:srgbClr>
                </a:gs>
                <a:gs pos="100000">
                  <a:srgbClr val="D9FE54">
                    <a:alpha val="100000"/>
                  </a:srgbClr>
                </a:gs>
              </a:gsLst>
              <a:lin ang="5400000"/>
            </a:gradFill>
          </p:spPr>
        </p:sp>
        <p:sp>
          <p:nvSpPr>
            <p:cNvPr name="TextBox 7" id="7"/>
            <p:cNvSpPr txBox="true"/>
            <p:nvPr/>
          </p:nvSpPr>
          <p:spPr>
            <a:xfrm>
              <a:off x="0" y="76200"/>
              <a:ext cx="5623328" cy="1547824"/>
            </a:xfrm>
            <a:prstGeom prst="rect">
              <a:avLst/>
            </a:prstGeom>
          </p:spPr>
          <p:txBody>
            <a:bodyPr anchor="ctr" rtlCol="false" tIns="50800" lIns="50800" bIns="50800" rIns="50800"/>
            <a:lstStyle/>
            <a:p>
              <a:pPr algn="ctr">
                <a:lnSpc>
                  <a:spcPts val="2064"/>
                </a:lnSpc>
              </a:pPr>
            </a:p>
          </p:txBody>
        </p:sp>
      </p:grpSp>
      <p:grpSp>
        <p:nvGrpSpPr>
          <p:cNvPr name="Group 8" id="8"/>
          <p:cNvGrpSpPr/>
          <p:nvPr/>
        </p:nvGrpSpPr>
        <p:grpSpPr>
          <a:xfrm rot="0">
            <a:off x="11629208" y="7224939"/>
            <a:ext cx="4512939" cy="773149"/>
            <a:chOff x="0" y="0"/>
            <a:chExt cx="1422363" cy="243677"/>
          </a:xfrm>
        </p:grpSpPr>
        <p:sp>
          <p:nvSpPr>
            <p:cNvPr name="Freeform 9" id="9"/>
            <p:cNvSpPr/>
            <p:nvPr/>
          </p:nvSpPr>
          <p:spPr>
            <a:xfrm flipH="false" flipV="false" rot="0">
              <a:off x="0" y="0"/>
              <a:ext cx="1422363" cy="243677"/>
            </a:xfrm>
            <a:custGeom>
              <a:avLst/>
              <a:gdLst/>
              <a:ahLst/>
              <a:cxnLst/>
              <a:rect r="r" b="b" t="t" l="l"/>
              <a:pathLst>
                <a:path h="243677" w="1422363">
                  <a:moveTo>
                    <a:pt x="121838" y="0"/>
                  </a:moveTo>
                  <a:lnTo>
                    <a:pt x="1300524" y="0"/>
                  </a:lnTo>
                  <a:cubicBezTo>
                    <a:pt x="1367814" y="0"/>
                    <a:pt x="1422363" y="54549"/>
                    <a:pt x="1422363" y="121838"/>
                  </a:cubicBezTo>
                  <a:lnTo>
                    <a:pt x="1422363" y="121838"/>
                  </a:lnTo>
                  <a:cubicBezTo>
                    <a:pt x="1422363" y="154152"/>
                    <a:pt x="1409526" y="185142"/>
                    <a:pt x="1386677" y="207991"/>
                  </a:cubicBezTo>
                  <a:cubicBezTo>
                    <a:pt x="1363828" y="230840"/>
                    <a:pt x="1332838" y="243677"/>
                    <a:pt x="1300524" y="243677"/>
                  </a:cubicBezTo>
                  <a:lnTo>
                    <a:pt x="121838" y="243677"/>
                  </a:lnTo>
                  <a:cubicBezTo>
                    <a:pt x="89525" y="243677"/>
                    <a:pt x="58535" y="230840"/>
                    <a:pt x="35686" y="207991"/>
                  </a:cubicBezTo>
                  <a:cubicBezTo>
                    <a:pt x="12837" y="185142"/>
                    <a:pt x="0" y="154152"/>
                    <a:pt x="0" y="121838"/>
                  </a:cubicBezTo>
                  <a:lnTo>
                    <a:pt x="0" y="121838"/>
                  </a:lnTo>
                  <a:cubicBezTo>
                    <a:pt x="0" y="89525"/>
                    <a:pt x="12837" y="58535"/>
                    <a:pt x="35686" y="35686"/>
                  </a:cubicBezTo>
                  <a:cubicBezTo>
                    <a:pt x="58535" y="12837"/>
                    <a:pt x="89525" y="0"/>
                    <a:pt x="121838" y="0"/>
                  </a:cubicBezTo>
                  <a:close/>
                </a:path>
              </a:pathLst>
            </a:custGeom>
            <a:solidFill>
              <a:srgbClr val="000000">
                <a:alpha val="0"/>
              </a:srgbClr>
            </a:solidFill>
            <a:ln w="19050" cap="rnd">
              <a:solidFill>
                <a:srgbClr val="D9FE54"/>
              </a:solidFill>
              <a:prstDash val="solid"/>
              <a:round/>
            </a:ln>
          </p:spPr>
        </p:sp>
        <p:sp>
          <p:nvSpPr>
            <p:cNvPr name="TextBox 10" id="10"/>
            <p:cNvSpPr txBox="true"/>
            <p:nvPr/>
          </p:nvSpPr>
          <p:spPr>
            <a:xfrm>
              <a:off x="0" y="-66675"/>
              <a:ext cx="1422363" cy="310352"/>
            </a:xfrm>
            <a:prstGeom prst="rect">
              <a:avLst/>
            </a:prstGeom>
          </p:spPr>
          <p:txBody>
            <a:bodyPr anchor="ctr" rtlCol="false" tIns="50800" lIns="50800" bIns="50800" rIns="50800"/>
            <a:lstStyle/>
            <a:p>
              <a:pPr algn="ctr">
                <a:lnSpc>
                  <a:spcPts val="3049"/>
                </a:lnSpc>
              </a:pPr>
            </a:p>
          </p:txBody>
        </p:sp>
      </p:grpSp>
      <p:sp>
        <p:nvSpPr>
          <p:cNvPr name="TextBox 11" id="11"/>
          <p:cNvSpPr txBox="true"/>
          <p:nvPr/>
        </p:nvSpPr>
        <p:spPr>
          <a:xfrm rot="0">
            <a:off x="1637266" y="1198632"/>
            <a:ext cx="2187212" cy="372618"/>
          </a:xfrm>
          <a:prstGeom prst="rect">
            <a:avLst/>
          </a:prstGeom>
        </p:spPr>
        <p:txBody>
          <a:bodyPr anchor="t" rtlCol="false" tIns="0" lIns="0" bIns="0" rIns="0">
            <a:spAutoFit/>
          </a:bodyPr>
          <a:lstStyle/>
          <a:p>
            <a:pPr algn="l" marL="0" indent="0" lvl="0">
              <a:lnSpc>
                <a:spcPts val="2885"/>
              </a:lnSpc>
              <a:spcBef>
                <a:spcPct val="0"/>
              </a:spcBef>
            </a:pPr>
            <a:r>
              <a:rPr lang="en-US" b="true" sz="2599" spc="44">
                <a:solidFill>
                  <a:srgbClr val="FFFFFF"/>
                </a:solidFill>
                <a:latin typeface="Barlow SemiCondensed Bold"/>
                <a:ea typeface="Barlow SemiCondensed Bold"/>
                <a:cs typeface="Barlow SemiCondensed Bold"/>
                <a:sym typeface="Barlow SemiCondensed Bold"/>
              </a:rPr>
              <a:t>BLACK PYTHON</a:t>
            </a:r>
          </a:p>
        </p:txBody>
      </p:sp>
      <p:sp>
        <p:nvSpPr>
          <p:cNvPr name="TextBox 12" id="12"/>
          <p:cNvSpPr txBox="true"/>
          <p:nvPr/>
        </p:nvSpPr>
        <p:spPr>
          <a:xfrm rot="0">
            <a:off x="10464950" y="1244716"/>
            <a:ext cx="2180247" cy="260350"/>
          </a:xfrm>
          <a:prstGeom prst="rect">
            <a:avLst/>
          </a:prstGeom>
        </p:spPr>
        <p:txBody>
          <a:bodyPr anchor="t" rtlCol="false" tIns="0" lIns="0" bIns="0" rIns="0">
            <a:spAutoFit/>
          </a:bodyPr>
          <a:lstStyle/>
          <a:p>
            <a:pPr algn="ctr">
              <a:lnSpc>
                <a:spcPts val="2000"/>
              </a:lnSpc>
            </a:pPr>
            <a:r>
              <a:rPr lang="en-US" sz="2000">
                <a:solidFill>
                  <a:srgbClr val="FFFFFF">
                    <a:alpha val="34902"/>
                  </a:srgbClr>
                </a:solidFill>
                <a:latin typeface="Garet"/>
                <a:ea typeface="Garet"/>
                <a:cs typeface="Garet"/>
                <a:sym typeface="Garet"/>
              </a:rPr>
              <a:t>DATA</a:t>
            </a:r>
          </a:p>
        </p:txBody>
      </p:sp>
      <p:sp>
        <p:nvSpPr>
          <p:cNvPr name="TextBox 13" id="13"/>
          <p:cNvSpPr txBox="true"/>
          <p:nvPr/>
        </p:nvSpPr>
        <p:spPr>
          <a:xfrm rot="0">
            <a:off x="7922682" y="1244716"/>
            <a:ext cx="2442636"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FFFFFF">
                    <a:alpha val="34902"/>
                  </a:srgbClr>
                </a:solidFill>
                <a:latin typeface="Garet"/>
                <a:ea typeface="Garet"/>
                <a:cs typeface="Garet"/>
                <a:sym typeface="Garet"/>
              </a:rPr>
              <a:t>CNN</a:t>
            </a:r>
          </a:p>
        </p:txBody>
      </p:sp>
      <p:sp>
        <p:nvSpPr>
          <p:cNvPr name="TextBox 14" id="14"/>
          <p:cNvSpPr txBox="true"/>
          <p:nvPr/>
        </p:nvSpPr>
        <p:spPr>
          <a:xfrm rot="0">
            <a:off x="6074202" y="1217682"/>
            <a:ext cx="1943613" cy="260350"/>
          </a:xfrm>
          <a:prstGeom prst="rect">
            <a:avLst/>
          </a:prstGeom>
        </p:spPr>
        <p:txBody>
          <a:bodyPr anchor="t" rtlCol="false" tIns="0" lIns="0" bIns="0" rIns="0">
            <a:spAutoFit/>
          </a:bodyPr>
          <a:lstStyle/>
          <a:p>
            <a:pPr algn="ctr" marL="0" indent="0" lvl="0">
              <a:lnSpc>
                <a:spcPts val="2000"/>
              </a:lnSpc>
              <a:spcBef>
                <a:spcPct val="0"/>
              </a:spcBef>
            </a:pPr>
            <a:r>
              <a:rPr lang="en-US" b="true" sz="2000">
                <a:solidFill>
                  <a:srgbClr val="D9FE54"/>
                </a:solidFill>
                <a:latin typeface="Garet Bold"/>
                <a:ea typeface="Garet Bold"/>
                <a:cs typeface="Garet Bold"/>
                <a:sym typeface="Garet Bold"/>
              </a:rPr>
              <a:t>YOLO</a:t>
            </a:r>
          </a:p>
        </p:txBody>
      </p:sp>
      <p:sp>
        <p:nvSpPr>
          <p:cNvPr name="TextBox 15" id="15"/>
          <p:cNvSpPr txBox="true"/>
          <p:nvPr/>
        </p:nvSpPr>
        <p:spPr>
          <a:xfrm rot="0">
            <a:off x="1946383" y="3028955"/>
            <a:ext cx="10199251" cy="2294216"/>
          </a:xfrm>
          <a:prstGeom prst="rect">
            <a:avLst/>
          </a:prstGeom>
        </p:spPr>
        <p:txBody>
          <a:bodyPr anchor="t" rtlCol="false" tIns="0" lIns="0" bIns="0" rIns="0">
            <a:spAutoFit/>
          </a:bodyPr>
          <a:lstStyle/>
          <a:p>
            <a:pPr algn="l">
              <a:lnSpc>
                <a:spcPts val="8961"/>
              </a:lnSpc>
            </a:pPr>
            <a:r>
              <a:rPr lang="en-US" sz="8146" b="true">
                <a:solidFill>
                  <a:srgbClr val="FFFFFF"/>
                </a:solidFill>
                <a:latin typeface="Barlow SemiCondensed Bold"/>
                <a:ea typeface="Barlow SemiCondensed Bold"/>
                <a:cs typeface="Barlow SemiCondensed Bold"/>
                <a:sym typeface="Barlow SemiCondensed Bold"/>
              </a:rPr>
              <a:t>KRITIK AÇILARDA PLAKA BÖLGESI BULMA</a:t>
            </a:r>
          </a:p>
        </p:txBody>
      </p:sp>
      <p:sp>
        <p:nvSpPr>
          <p:cNvPr name="TextBox 16" id="16"/>
          <p:cNvSpPr txBox="true"/>
          <p:nvPr/>
        </p:nvSpPr>
        <p:spPr>
          <a:xfrm rot="0">
            <a:off x="12879461" y="7500389"/>
            <a:ext cx="3262687" cy="260350"/>
          </a:xfrm>
          <a:prstGeom prst="rect">
            <a:avLst/>
          </a:prstGeom>
        </p:spPr>
        <p:txBody>
          <a:bodyPr anchor="t" rtlCol="false" tIns="0" lIns="0" bIns="0" rIns="0">
            <a:spAutoFit/>
          </a:bodyPr>
          <a:lstStyle/>
          <a:p>
            <a:pPr algn="l" marL="0" indent="0" lvl="0">
              <a:lnSpc>
                <a:spcPts val="2000"/>
              </a:lnSpc>
              <a:spcBef>
                <a:spcPct val="0"/>
              </a:spcBef>
            </a:pPr>
            <a:r>
              <a:rPr lang="en-US" sz="2000" spc="20">
                <a:solidFill>
                  <a:srgbClr val="FFFFFF"/>
                </a:solidFill>
                <a:latin typeface="Garet"/>
                <a:ea typeface="Garet"/>
                <a:cs typeface="Garet"/>
                <a:sym typeface="Garet"/>
              </a:rPr>
              <a:t>BLACK PYTHON</a:t>
            </a:r>
          </a:p>
        </p:txBody>
      </p:sp>
      <p:sp>
        <p:nvSpPr>
          <p:cNvPr name="TextBox 17" id="17"/>
          <p:cNvSpPr txBox="true"/>
          <p:nvPr/>
        </p:nvSpPr>
        <p:spPr>
          <a:xfrm rot="0">
            <a:off x="2367660" y="6827783"/>
            <a:ext cx="4595700" cy="1970405"/>
          </a:xfrm>
          <a:prstGeom prst="rect">
            <a:avLst/>
          </a:prstGeom>
        </p:spPr>
        <p:txBody>
          <a:bodyPr anchor="t" rtlCol="false" tIns="0" lIns="0" bIns="0" rIns="0">
            <a:spAutoFit/>
          </a:bodyPr>
          <a:lstStyle/>
          <a:p>
            <a:pPr algn="l">
              <a:lnSpc>
                <a:spcPts val="3160"/>
              </a:lnSpc>
            </a:pPr>
            <a:r>
              <a:rPr lang="en-US" sz="2000">
                <a:solidFill>
                  <a:srgbClr val="FFFFFF"/>
                </a:solidFill>
                <a:latin typeface="Garet"/>
                <a:ea typeface="Garet"/>
                <a:cs typeface="Garet"/>
                <a:sym typeface="Garet"/>
              </a:rPr>
              <a:t>Emirhan KAYMAKÇIOĞLU</a:t>
            </a:r>
          </a:p>
          <a:p>
            <a:pPr algn="l">
              <a:lnSpc>
                <a:spcPts val="3160"/>
              </a:lnSpc>
            </a:pPr>
            <a:r>
              <a:rPr lang="en-US" sz="2000">
                <a:solidFill>
                  <a:srgbClr val="FFFFFF"/>
                </a:solidFill>
                <a:latin typeface="Garet"/>
                <a:ea typeface="Garet"/>
                <a:cs typeface="Garet"/>
                <a:sym typeface="Garet"/>
              </a:rPr>
              <a:t>Serkan PİRİNCÇİ</a:t>
            </a:r>
          </a:p>
          <a:p>
            <a:pPr algn="l">
              <a:lnSpc>
                <a:spcPts val="3160"/>
              </a:lnSpc>
            </a:pPr>
            <a:r>
              <a:rPr lang="en-US" sz="2000">
                <a:solidFill>
                  <a:srgbClr val="FFFFFF"/>
                </a:solidFill>
                <a:latin typeface="Garet"/>
                <a:ea typeface="Garet"/>
                <a:cs typeface="Garet"/>
                <a:sym typeface="Garet"/>
              </a:rPr>
              <a:t>Ege Cengiz ORTAKCI</a:t>
            </a:r>
          </a:p>
          <a:p>
            <a:pPr algn="l">
              <a:lnSpc>
                <a:spcPts val="3160"/>
              </a:lnSpc>
            </a:pPr>
            <a:r>
              <a:rPr lang="en-US" sz="2000">
                <a:solidFill>
                  <a:srgbClr val="FFFFFF"/>
                </a:solidFill>
                <a:latin typeface="Garet"/>
                <a:ea typeface="Garet"/>
                <a:cs typeface="Garet"/>
                <a:sym typeface="Garet"/>
              </a:rPr>
              <a:t>Harun AKAL</a:t>
            </a:r>
          </a:p>
          <a:p>
            <a:pPr algn="l">
              <a:lnSpc>
                <a:spcPts val="3160"/>
              </a:lnSpc>
            </a:pPr>
            <a:r>
              <a:rPr lang="en-US" sz="2000">
                <a:solidFill>
                  <a:srgbClr val="FFFFFF"/>
                </a:solidFill>
                <a:latin typeface="Garet"/>
                <a:ea typeface="Garet"/>
                <a:cs typeface="Garet"/>
                <a:sym typeface="Garet"/>
              </a:rPr>
              <a:t>Emir Kaan YILMAZ</a:t>
            </a:r>
          </a:p>
        </p:txBody>
      </p:sp>
      <p:sp>
        <p:nvSpPr>
          <p:cNvPr name="AutoShape 18" id="18"/>
          <p:cNvSpPr/>
          <p:nvPr/>
        </p:nvSpPr>
        <p:spPr>
          <a:xfrm>
            <a:off x="1946383" y="6933159"/>
            <a:ext cx="0" cy="732153"/>
          </a:xfrm>
          <a:prstGeom prst="line">
            <a:avLst/>
          </a:prstGeom>
          <a:ln cap="rnd" w="38100">
            <a:solidFill>
              <a:srgbClr val="D9FE54"/>
            </a:solidFill>
            <a:prstDash val="solid"/>
            <a:headEnd type="none" len="sm" w="sm"/>
            <a:tailEnd type="none" len="sm" w="sm"/>
          </a:ln>
        </p:spPr>
      </p:sp>
      <p:sp>
        <p:nvSpPr>
          <p:cNvPr name="Freeform 19" id="19"/>
          <p:cNvSpPr/>
          <p:nvPr/>
        </p:nvSpPr>
        <p:spPr>
          <a:xfrm flipH="false" flipV="false" rot="0">
            <a:off x="793395" y="8958515"/>
            <a:ext cx="1133938" cy="599570"/>
          </a:xfrm>
          <a:custGeom>
            <a:avLst/>
            <a:gdLst/>
            <a:ahLst/>
            <a:cxnLst/>
            <a:rect r="r" b="b" t="t" l="l"/>
            <a:pathLst>
              <a:path h="599570" w="1133938">
                <a:moveTo>
                  <a:pt x="0" y="0"/>
                </a:moveTo>
                <a:lnTo>
                  <a:pt x="1133938" y="0"/>
                </a:lnTo>
                <a:lnTo>
                  <a:pt x="1133938" y="599570"/>
                </a:lnTo>
                <a:lnTo>
                  <a:pt x="0" y="599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4755521" y="3116075"/>
            <a:ext cx="1115036" cy="589575"/>
          </a:xfrm>
          <a:custGeom>
            <a:avLst/>
            <a:gdLst/>
            <a:ahLst/>
            <a:cxnLst/>
            <a:rect r="r" b="b" t="t" l="l"/>
            <a:pathLst>
              <a:path h="589575" w="1115036">
                <a:moveTo>
                  <a:pt x="0" y="0"/>
                </a:moveTo>
                <a:lnTo>
                  <a:pt x="1115036" y="0"/>
                </a:lnTo>
                <a:lnTo>
                  <a:pt x="1115036" y="589575"/>
                </a:lnTo>
                <a:lnTo>
                  <a:pt x="0" y="589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53249" y="2423554"/>
            <a:ext cx="2506498" cy="2564193"/>
          </a:xfrm>
          <a:custGeom>
            <a:avLst/>
            <a:gdLst/>
            <a:ahLst/>
            <a:cxnLst/>
            <a:rect r="r" b="b" t="t" l="l"/>
            <a:pathLst>
              <a:path h="2564193" w="2506498">
                <a:moveTo>
                  <a:pt x="0" y="0"/>
                </a:moveTo>
                <a:lnTo>
                  <a:pt x="2506498" y="0"/>
                </a:lnTo>
                <a:lnTo>
                  <a:pt x="2506498" y="2564192"/>
                </a:lnTo>
                <a:lnTo>
                  <a:pt x="0" y="2564192"/>
                </a:lnTo>
                <a:lnTo>
                  <a:pt x="0" y="0"/>
                </a:lnTo>
                <a:close/>
              </a:path>
            </a:pathLst>
          </a:custGeom>
          <a:blipFill>
            <a:blip r:embed="rId9">
              <a:alphaModFix amt="53000"/>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7034751" y="4476315"/>
            <a:ext cx="2506498" cy="2564193"/>
          </a:xfrm>
          <a:custGeom>
            <a:avLst/>
            <a:gdLst/>
            <a:ahLst/>
            <a:cxnLst/>
            <a:rect r="r" b="b" t="t" l="l"/>
            <a:pathLst>
              <a:path h="2564193" w="2506498">
                <a:moveTo>
                  <a:pt x="0" y="0"/>
                </a:moveTo>
                <a:lnTo>
                  <a:pt x="2506498" y="0"/>
                </a:lnTo>
                <a:lnTo>
                  <a:pt x="2506498" y="2564193"/>
                </a:lnTo>
                <a:lnTo>
                  <a:pt x="0" y="2564193"/>
                </a:lnTo>
                <a:lnTo>
                  <a:pt x="0" y="0"/>
                </a:lnTo>
                <a:close/>
              </a:path>
            </a:pathLst>
          </a:custGeom>
          <a:blipFill>
            <a:blip r:embed="rId9">
              <a:alphaModFix amt="53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9697488" y="1705972"/>
            <a:ext cx="7348529" cy="4190786"/>
          </a:xfrm>
          <a:custGeom>
            <a:avLst/>
            <a:gdLst/>
            <a:ahLst/>
            <a:cxnLst/>
            <a:rect r="r" b="b" t="t" l="l"/>
            <a:pathLst>
              <a:path h="4190786" w="7348529">
                <a:moveTo>
                  <a:pt x="0" y="0"/>
                </a:moveTo>
                <a:lnTo>
                  <a:pt x="7348529" y="0"/>
                </a:lnTo>
                <a:lnTo>
                  <a:pt x="7348529" y="4190786"/>
                </a:lnTo>
                <a:lnTo>
                  <a:pt x="0" y="4190786"/>
                </a:lnTo>
                <a:lnTo>
                  <a:pt x="0" y="0"/>
                </a:lnTo>
                <a:close/>
              </a:path>
            </a:pathLst>
          </a:custGeom>
          <a:blipFill>
            <a:blip r:embed="rId2"/>
            <a:stretch>
              <a:fillRect l="0" t="0" r="0" b="0"/>
            </a:stretch>
          </a:blipFill>
        </p:spPr>
      </p:sp>
      <p:sp>
        <p:nvSpPr>
          <p:cNvPr name="TextBox 3" id="3"/>
          <p:cNvSpPr txBox="true"/>
          <p:nvPr/>
        </p:nvSpPr>
        <p:spPr>
          <a:xfrm rot="0">
            <a:off x="9139238" y="4637722"/>
            <a:ext cx="9525" cy="896620"/>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6580048" y="84562"/>
            <a:ext cx="5137430" cy="773976"/>
          </a:xfrm>
          <a:prstGeom prst="rect">
            <a:avLst/>
          </a:prstGeom>
        </p:spPr>
        <p:txBody>
          <a:bodyPr anchor="t" rtlCol="false" tIns="0" lIns="0" bIns="0" rIns="0">
            <a:spAutoFit/>
          </a:bodyPr>
          <a:lstStyle/>
          <a:p>
            <a:pPr algn="ctr">
              <a:lnSpc>
                <a:spcPts val="6212"/>
              </a:lnSpc>
            </a:pPr>
            <a:r>
              <a:rPr lang="en-US" sz="4437" b="true">
                <a:solidFill>
                  <a:srgbClr val="FFFFFF"/>
                </a:solidFill>
                <a:latin typeface="Arimo Bold"/>
                <a:ea typeface="Arimo Bold"/>
                <a:cs typeface="Arimo Bold"/>
                <a:sym typeface="Arimo Bold"/>
              </a:rPr>
              <a:t>Accuracy Değerleri</a:t>
            </a:r>
          </a:p>
        </p:txBody>
      </p:sp>
      <p:sp>
        <p:nvSpPr>
          <p:cNvPr name="TextBox 5" id="5"/>
          <p:cNvSpPr txBox="true"/>
          <p:nvPr/>
        </p:nvSpPr>
        <p:spPr>
          <a:xfrm rot="0">
            <a:off x="1429644" y="2082702"/>
            <a:ext cx="7665682" cy="1400167"/>
          </a:xfrm>
          <a:prstGeom prst="rect">
            <a:avLst/>
          </a:prstGeom>
        </p:spPr>
        <p:txBody>
          <a:bodyPr anchor="t" rtlCol="false" tIns="0" lIns="0" bIns="0" rIns="0">
            <a:spAutoFit/>
          </a:bodyPr>
          <a:lstStyle/>
          <a:p>
            <a:pPr algn="ctr">
              <a:lnSpc>
                <a:spcPts val="3675"/>
              </a:lnSpc>
            </a:pPr>
            <a:r>
              <a:rPr lang="en-US" sz="2625" b="true">
                <a:solidFill>
                  <a:srgbClr val="D9FE54"/>
                </a:solidFill>
                <a:latin typeface="Arimo Bold"/>
                <a:ea typeface="Arimo Bold"/>
                <a:cs typeface="Arimo Bold"/>
                <a:sym typeface="Arimo Bold"/>
              </a:rPr>
              <a:t>YoloV8 </a:t>
            </a:r>
            <a:r>
              <a:rPr lang="en-US" sz="2625" b="true">
                <a:solidFill>
                  <a:srgbClr val="868A85"/>
                </a:solidFill>
                <a:latin typeface="Arimo Bold"/>
                <a:ea typeface="Arimo Bold"/>
                <a:cs typeface="Arimo Bold"/>
                <a:sym typeface="Arimo Bold"/>
              </a:rPr>
              <a:t>performans değerlerimiz derecelerine göre sınıflandırılmıştır. Bu değerler Plaka okumaya ait değerlerdir.</a:t>
            </a:r>
          </a:p>
        </p:txBody>
      </p:sp>
      <p:sp>
        <p:nvSpPr>
          <p:cNvPr name="TextBox 6" id="6"/>
          <p:cNvSpPr txBox="true"/>
          <p:nvPr/>
        </p:nvSpPr>
        <p:spPr>
          <a:xfrm rot="0">
            <a:off x="2887269" y="6924683"/>
            <a:ext cx="2396995" cy="2333617"/>
          </a:xfrm>
          <a:prstGeom prst="rect">
            <a:avLst/>
          </a:prstGeom>
        </p:spPr>
        <p:txBody>
          <a:bodyPr anchor="t" rtlCol="false" tIns="0" lIns="0" bIns="0" rIns="0">
            <a:spAutoFit/>
          </a:bodyPr>
          <a:lstStyle/>
          <a:p>
            <a:pPr algn="ctr">
              <a:lnSpc>
                <a:spcPts val="3675"/>
              </a:lnSpc>
            </a:pPr>
            <a:r>
              <a:rPr lang="en-US" sz="2625" b="true">
                <a:solidFill>
                  <a:srgbClr val="D9FE54"/>
                </a:solidFill>
                <a:latin typeface="Arimo Bold"/>
                <a:ea typeface="Arimo Bold"/>
                <a:cs typeface="Arimo Bold"/>
                <a:sym typeface="Arimo Bold"/>
              </a:rPr>
              <a:t>10 Derece: </a:t>
            </a:r>
          </a:p>
          <a:p>
            <a:pPr algn="ctr">
              <a:lnSpc>
                <a:spcPts val="3675"/>
              </a:lnSpc>
            </a:pPr>
            <a:r>
              <a:rPr lang="en-US" sz="2625" b="true">
                <a:solidFill>
                  <a:srgbClr val="D9FE54"/>
                </a:solidFill>
                <a:latin typeface="Arimo Bold"/>
                <a:ea typeface="Arimo Bold"/>
                <a:cs typeface="Arimo Bold"/>
                <a:sym typeface="Arimo Bold"/>
              </a:rPr>
              <a:t>20 Derece: </a:t>
            </a:r>
          </a:p>
          <a:p>
            <a:pPr algn="ctr">
              <a:lnSpc>
                <a:spcPts val="3675"/>
              </a:lnSpc>
            </a:pPr>
            <a:r>
              <a:rPr lang="en-US" sz="2625" b="true">
                <a:solidFill>
                  <a:srgbClr val="D9FE54"/>
                </a:solidFill>
                <a:latin typeface="Arimo Bold"/>
                <a:ea typeface="Arimo Bold"/>
                <a:cs typeface="Arimo Bold"/>
                <a:sym typeface="Arimo Bold"/>
              </a:rPr>
              <a:t>30 Derece:</a:t>
            </a:r>
          </a:p>
          <a:p>
            <a:pPr algn="ctr">
              <a:lnSpc>
                <a:spcPts val="3675"/>
              </a:lnSpc>
            </a:pPr>
            <a:r>
              <a:rPr lang="en-US" sz="2625" b="true">
                <a:solidFill>
                  <a:srgbClr val="D9FE54"/>
                </a:solidFill>
                <a:latin typeface="Arimo Bold"/>
                <a:ea typeface="Arimo Bold"/>
                <a:cs typeface="Arimo Bold"/>
                <a:sym typeface="Arimo Bold"/>
              </a:rPr>
              <a:t>40 Derece:</a:t>
            </a:r>
          </a:p>
          <a:p>
            <a:pPr algn="ctr">
              <a:lnSpc>
                <a:spcPts val="3675"/>
              </a:lnSpc>
            </a:pPr>
            <a:r>
              <a:rPr lang="en-US" sz="2625" b="true">
                <a:solidFill>
                  <a:srgbClr val="D9FE54"/>
                </a:solidFill>
                <a:latin typeface="Arimo Bold"/>
                <a:ea typeface="Arimo Bold"/>
                <a:cs typeface="Arimo Bold"/>
                <a:sym typeface="Arimo Bold"/>
              </a:rPr>
              <a:t>50 Derece:</a:t>
            </a:r>
          </a:p>
        </p:txBody>
      </p:sp>
      <p:sp>
        <p:nvSpPr>
          <p:cNvPr name="TextBox 7" id="7"/>
          <p:cNvSpPr txBox="true"/>
          <p:nvPr/>
        </p:nvSpPr>
        <p:spPr>
          <a:xfrm rot="0">
            <a:off x="5658483" y="6263287"/>
            <a:ext cx="2229756" cy="415160"/>
          </a:xfrm>
          <a:prstGeom prst="rect">
            <a:avLst/>
          </a:prstGeom>
        </p:spPr>
        <p:txBody>
          <a:bodyPr anchor="t" rtlCol="false" tIns="0" lIns="0" bIns="0" rIns="0">
            <a:spAutoFit/>
          </a:bodyPr>
          <a:lstStyle/>
          <a:p>
            <a:pPr algn="ctr">
              <a:lnSpc>
                <a:spcPts val="3367"/>
              </a:lnSpc>
            </a:pPr>
            <a:r>
              <a:rPr lang="en-US" sz="2405" b="true">
                <a:solidFill>
                  <a:srgbClr val="D9FE54"/>
                </a:solidFill>
                <a:latin typeface="Arimo Bold"/>
                <a:ea typeface="Arimo Bold"/>
                <a:cs typeface="Arimo Bold"/>
                <a:sym typeface="Arimo Bold"/>
              </a:rPr>
              <a:t>F1 Score</a:t>
            </a:r>
          </a:p>
        </p:txBody>
      </p:sp>
      <p:sp>
        <p:nvSpPr>
          <p:cNvPr name="TextBox 8" id="8"/>
          <p:cNvSpPr txBox="true"/>
          <p:nvPr/>
        </p:nvSpPr>
        <p:spPr>
          <a:xfrm rot="0">
            <a:off x="5566273" y="6924683"/>
            <a:ext cx="2414175" cy="2269348"/>
          </a:xfrm>
          <a:prstGeom prst="rect">
            <a:avLst/>
          </a:prstGeom>
        </p:spPr>
        <p:txBody>
          <a:bodyPr anchor="t" rtlCol="false" tIns="0" lIns="0" bIns="0" rIns="0">
            <a:spAutoFit/>
          </a:bodyPr>
          <a:lstStyle/>
          <a:p>
            <a:pPr algn="ctr">
              <a:lnSpc>
                <a:spcPts val="3645"/>
              </a:lnSpc>
            </a:pPr>
            <a:r>
              <a:rPr lang="en-US" sz="2604" b="true">
                <a:solidFill>
                  <a:srgbClr val="868A85"/>
                </a:solidFill>
                <a:latin typeface="Arimo Bold"/>
                <a:ea typeface="Arimo Bold"/>
                <a:cs typeface="Arimo Bold"/>
                <a:sym typeface="Arimo Bold"/>
              </a:rPr>
              <a:t>0.000</a:t>
            </a:r>
          </a:p>
          <a:p>
            <a:pPr algn="ctr">
              <a:lnSpc>
                <a:spcPts val="3645"/>
              </a:lnSpc>
            </a:pPr>
            <a:r>
              <a:rPr lang="en-US" sz="2604" b="true">
                <a:solidFill>
                  <a:srgbClr val="868A85"/>
                </a:solidFill>
                <a:latin typeface="Arimo Bold"/>
                <a:ea typeface="Arimo Bold"/>
                <a:cs typeface="Arimo Bold"/>
                <a:sym typeface="Arimo Bold"/>
              </a:rPr>
              <a:t>0.3605</a:t>
            </a:r>
          </a:p>
          <a:p>
            <a:pPr algn="ctr">
              <a:lnSpc>
                <a:spcPts val="3645"/>
              </a:lnSpc>
            </a:pPr>
            <a:r>
              <a:rPr lang="en-US" sz="2604" b="true">
                <a:solidFill>
                  <a:srgbClr val="868A85"/>
                </a:solidFill>
                <a:latin typeface="Arimo Bold"/>
                <a:ea typeface="Arimo Bold"/>
                <a:cs typeface="Arimo Bold"/>
                <a:sym typeface="Arimo Bold"/>
              </a:rPr>
              <a:t>0.6122</a:t>
            </a:r>
          </a:p>
          <a:p>
            <a:pPr algn="ctr">
              <a:lnSpc>
                <a:spcPts val="3645"/>
              </a:lnSpc>
            </a:pPr>
            <a:r>
              <a:rPr lang="en-US" sz="2604" b="true">
                <a:solidFill>
                  <a:srgbClr val="868A85"/>
                </a:solidFill>
                <a:latin typeface="Arimo Bold"/>
                <a:ea typeface="Arimo Bold"/>
                <a:cs typeface="Arimo Bold"/>
                <a:sym typeface="Arimo Bold"/>
              </a:rPr>
              <a:t>0.7619</a:t>
            </a:r>
          </a:p>
          <a:p>
            <a:pPr algn="ctr">
              <a:lnSpc>
                <a:spcPts val="3645"/>
              </a:lnSpc>
            </a:pPr>
            <a:r>
              <a:rPr lang="en-US" sz="2604" b="true">
                <a:solidFill>
                  <a:srgbClr val="868A85"/>
                </a:solidFill>
                <a:latin typeface="Arimo Bold"/>
                <a:ea typeface="Arimo Bold"/>
                <a:cs typeface="Arimo Bold"/>
                <a:sym typeface="Arimo Bold"/>
              </a:rPr>
              <a:t>0.7208</a:t>
            </a:r>
          </a:p>
        </p:txBody>
      </p:sp>
      <p:sp>
        <p:nvSpPr>
          <p:cNvPr name="TextBox 9" id="9"/>
          <p:cNvSpPr txBox="true"/>
          <p:nvPr/>
        </p:nvSpPr>
        <p:spPr>
          <a:xfrm rot="0">
            <a:off x="7980449" y="6263287"/>
            <a:ext cx="2229756" cy="415160"/>
          </a:xfrm>
          <a:prstGeom prst="rect">
            <a:avLst/>
          </a:prstGeom>
        </p:spPr>
        <p:txBody>
          <a:bodyPr anchor="t" rtlCol="false" tIns="0" lIns="0" bIns="0" rIns="0">
            <a:spAutoFit/>
          </a:bodyPr>
          <a:lstStyle/>
          <a:p>
            <a:pPr algn="ctr">
              <a:lnSpc>
                <a:spcPts val="3367"/>
              </a:lnSpc>
            </a:pPr>
            <a:r>
              <a:rPr lang="en-US" sz="2405" b="true">
                <a:solidFill>
                  <a:srgbClr val="D9FE54"/>
                </a:solidFill>
                <a:latin typeface="Arimo Bold"/>
                <a:ea typeface="Arimo Bold"/>
                <a:cs typeface="Arimo Bold"/>
                <a:sym typeface="Arimo Bold"/>
              </a:rPr>
              <a:t>Accuracy</a:t>
            </a:r>
          </a:p>
        </p:txBody>
      </p:sp>
      <p:sp>
        <p:nvSpPr>
          <p:cNvPr name="TextBox 10" id="10"/>
          <p:cNvSpPr txBox="true"/>
          <p:nvPr/>
        </p:nvSpPr>
        <p:spPr>
          <a:xfrm rot="0">
            <a:off x="10210205" y="6263287"/>
            <a:ext cx="2229756" cy="415160"/>
          </a:xfrm>
          <a:prstGeom prst="rect">
            <a:avLst/>
          </a:prstGeom>
        </p:spPr>
        <p:txBody>
          <a:bodyPr anchor="t" rtlCol="false" tIns="0" lIns="0" bIns="0" rIns="0">
            <a:spAutoFit/>
          </a:bodyPr>
          <a:lstStyle/>
          <a:p>
            <a:pPr algn="ctr">
              <a:lnSpc>
                <a:spcPts val="3367"/>
              </a:lnSpc>
            </a:pPr>
            <a:r>
              <a:rPr lang="en-US" sz="2405" b="true">
                <a:solidFill>
                  <a:srgbClr val="D9FE54"/>
                </a:solidFill>
                <a:latin typeface="Arimo Bold"/>
                <a:ea typeface="Arimo Bold"/>
                <a:cs typeface="Arimo Bold"/>
                <a:sym typeface="Arimo Bold"/>
              </a:rPr>
              <a:t>Precision</a:t>
            </a:r>
          </a:p>
        </p:txBody>
      </p:sp>
      <p:sp>
        <p:nvSpPr>
          <p:cNvPr name="TextBox 11" id="11"/>
          <p:cNvSpPr txBox="true"/>
          <p:nvPr/>
        </p:nvSpPr>
        <p:spPr>
          <a:xfrm rot="0">
            <a:off x="12535211" y="6263287"/>
            <a:ext cx="2229756" cy="415160"/>
          </a:xfrm>
          <a:prstGeom prst="rect">
            <a:avLst/>
          </a:prstGeom>
        </p:spPr>
        <p:txBody>
          <a:bodyPr anchor="t" rtlCol="false" tIns="0" lIns="0" bIns="0" rIns="0">
            <a:spAutoFit/>
          </a:bodyPr>
          <a:lstStyle/>
          <a:p>
            <a:pPr algn="ctr">
              <a:lnSpc>
                <a:spcPts val="3367"/>
              </a:lnSpc>
            </a:pPr>
            <a:r>
              <a:rPr lang="en-US" sz="2405" b="true">
                <a:solidFill>
                  <a:srgbClr val="D9FE54"/>
                </a:solidFill>
                <a:latin typeface="Arimo Bold"/>
                <a:ea typeface="Arimo Bold"/>
                <a:cs typeface="Arimo Bold"/>
                <a:sym typeface="Arimo Bold"/>
              </a:rPr>
              <a:t>MCC</a:t>
            </a:r>
          </a:p>
        </p:txBody>
      </p:sp>
      <p:sp>
        <p:nvSpPr>
          <p:cNvPr name="TextBox 12" id="12"/>
          <p:cNvSpPr txBox="true"/>
          <p:nvPr/>
        </p:nvSpPr>
        <p:spPr>
          <a:xfrm rot="0">
            <a:off x="7823506" y="6956818"/>
            <a:ext cx="2414175" cy="2269348"/>
          </a:xfrm>
          <a:prstGeom prst="rect">
            <a:avLst/>
          </a:prstGeom>
        </p:spPr>
        <p:txBody>
          <a:bodyPr anchor="t" rtlCol="false" tIns="0" lIns="0" bIns="0" rIns="0">
            <a:spAutoFit/>
          </a:bodyPr>
          <a:lstStyle/>
          <a:p>
            <a:pPr algn="ctr">
              <a:lnSpc>
                <a:spcPts val="3645"/>
              </a:lnSpc>
            </a:pPr>
            <a:r>
              <a:rPr lang="en-US" sz="2604" b="true">
                <a:solidFill>
                  <a:srgbClr val="868A85"/>
                </a:solidFill>
                <a:latin typeface="Arimo Bold"/>
                <a:ea typeface="Arimo Bold"/>
                <a:cs typeface="Arimo Bold"/>
                <a:sym typeface="Arimo Bold"/>
              </a:rPr>
              <a:t>0.000</a:t>
            </a:r>
          </a:p>
          <a:p>
            <a:pPr algn="ctr">
              <a:lnSpc>
                <a:spcPts val="3645"/>
              </a:lnSpc>
            </a:pPr>
            <a:r>
              <a:rPr lang="en-US" sz="2604" b="true">
                <a:solidFill>
                  <a:srgbClr val="868A85"/>
                </a:solidFill>
                <a:latin typeface="Arimo Bold"/>
                <a:ea typeface="Arimo Bold"/>
                <a:cs typeface="Arimo Bold"/>
                <a:sym typeface="Arimo Bold"/>
              </a:rPr>
              <a:t>0.3469</a:t>
            </a:r>
          </a:p>
          <a:p>
            <a:pPr algn="ctr">
              <a:lnSpc>
                <a:spcPts val="3645"/>
              </a:lnSpc>
            </a:pPr>
            <a:r>
              <a:rPr lang="en-US" sz="2604" b="true">
                <a:solidFill>
                  <a:srgbClr val="868A85"/>
                </a:solidFill>
                <a:latin typeface="Arimo Bold"/>
                <a:ea typeface="Arimo Bold"/>
                <a:cs typeface="Arimo Bold"/>
                <a:sym typeface="Arimo Bold"/>
              </a:rPr>
              <a:t>0.5918</a:t>
            </a:r>
          </a:p>
          <a:p>
            <a:pPr algn="ctr">
              <a:lnSpc>
                <a:spcPts val="3645"/>
              </a:lnSpc>
            </a:pPr>
            <a:r>
              <a:rPr lang="en-US" sz="2604" b="true">
                <a:solidFill>
                  <a:srgbClr val="868A85"/>
                </a:solidFill>
                <a:latin typeface="Arimo Bold"/>
                <a:ea typeface="Arimo Bold"/>
                <a:cs typeface="Arimo Bold"/>
                <a:sym typeface="Arimo Bold"/>
              </a:rPr>
              <a:t>0.7551</a:t>
            </a:r>
          </a:p>
          <a:p>
            <a:pPr algn="ctr">
              <a:lnSpc>
                <a:spcPts val="3645"/>
              </a:lnSpc>
            </a:pPr>
            <a:r>
              <a:rPr lang="en-US" sz="2604" b="true">
                <a:solidFill>
                  <a:srgbClr val="868A85"/>
                </a:solidFill>
                <a:latin typeface="Arimo Bold"/>
                <a:ea typeface="Arimo Bold"/>
                <a:cs typeface="Arimo Bold"/>
                <a:sym typeface="Arimo Bold"/>
              </a:rPr>
              <a:t>0.7083</a:t>
            </a:r>
          </a:p>
        </p:txBody>
      </p:sp>
      <p:sp>
        <p:nvSpPr>
          <p:cNvPr name="TextBox 13" id="13"/>
          <p:cNvSpPr txBox="true"/>
          <p:nvPr/>
        </p:nvSpPr>
        <p:spPr>
          <a:xfrm rot="0">
            <a:off x="10117995" y="6924683"/>
            <a:ext cx="2414175" cy="2269348"/>
          </a:xfrm>
          <a:prstGeom prst="rect">
            <a:avLst/>
          </a:prstGeom>
        </p:spPr>
        <p:txBody>
          <a:bodyPr anchor="t" rtlCol="false" tIns="0" lIns="0" bIns="0" rIns="0">
            <a:spAutoFit/>
          </a:bodyPr>
          <a:lstStyle/>
          <a:p>
            <a:pPr algn="ctr">
              <a:lnSpc>
                <a:spcPts val="3645"/>
              </a:lnSpc>
            </a:pPr>
            <a:r>
              <a:rPr lang="en-US" sz="2604" b="true">
                <a:solidFill>
                  <a:srgbClr val="868A85"/>
                </a:solidFill>
                <a:latin typeface="Arimo Bold"/>
                <a:ea typeface="Arimo Bold"/>
                <a:cs typeface="Arimo Bold"/>
                <a:sym typeface="Arimo Bold"/>
              </a:rPr>
              <a:t>0.000</a:t>
            </a:r>
          </a:p>
          <a:p>
            <a:pPr algn="ctr">
              <a:lnSpc>
                <a:spcPts val="3645"/>
              </a:lnSpc>
            </a:pPr>
            <a:r>
              <a:rPr lang="en-US" sz="2604" b="true">
                <a:solidFill>
                  <a:srgbClr val="868A85"/>
                </a:solidFill>
                <a:latin typeface="Arimo Bold"/>
                <a:ea typeface="Arimo Bold"/>
                <a:cs typeface="Arimo Bold"/>
                <a:sym typeface="Arimo Bold"/>
              </a:rPr>
              <a:t>0.3878</a:t>
            </a:r>
          </a:p>
          <a:p>
            <a:pPr algn="ctr">
              <a:lnSpc>
                <a:spcPts val="3645"/>
              </a:lnSpc>
            </a:pPr>
            <a:r>
              <a:rPr lang="en-US" sz="2604" b="true">
                <a:solidFill>
                  <a:srgbClr val="868A85"/>
                </a:solidFill>
                <a:latin typeface="Arimo Bold"/>
                <a:ea typeface="Arimo Bold"/>
                <a:cs typeface="Arimo Bold"/>
                <a:sym typeface="Arimo Bold"/>
              </a:rPr>
              <a:t>0.6531</a:t>
            </a:r>
          </a:p>
          <a:p>
            <a:pPr algn="ctr">
              <a:lnSpc>
                <a:spcPts val="3645"/>
              </a:lnSpc>
            </a:pPr>
            <a:r>
              <a:rPr lang="en-US" sz="2604" b="true">
                <a:solidFill>
                  <a:srgbClr val="868A85"/>
                </a:solidFill>
                <a:latin typeface="Arimo Bold"/>
                <a:ea typeface="Arimo Bold"/>
                <a:cs typeface="Arimo Bold"/>
                <a:sym typeface="Arimo Bold"/>
              </a:rPr>
              <a:t>0.7551</a:t>
            </a:r>
          </a:p>
          <a:p>
            <a:pPr algn="ctr">
              <a:lnSpc>
                <a:spcPts val="3645"/>
              </a:lnSpc>
            </a:pPr>
            <a:r>
              <a:rPr lang="en-US" sz="2604" b="true">
                <a:solidFill>
                  <a:srgbClr val="868A85"/>
                </a:solidFill>
                <a:latin typeface="Arimo Bold"/>
                <a:ea typeface="Arimo Bold"/>
                <a:cs typeface="Arimo Bold"/>
                <a:sym typeface="Arimo Bold"/>
              </a:rPr>
              <a:t>0.7083</a:t>
            </a:r>
          </a:p>
        </p:txBody>
      </p:sp>
      <p:sp>
        <p:nvSpPr>
          <p:cNvPr name="TextBox 14" id="14"/>
          <p:cNvSpPr txBox="true"/>
          <p:nvPr/>
        </p:nvSpPr>
        <p:spPr>
          <a:xfrm rot="0">
            <a:off x="12443001" y="6924683"/>
            <a:ext cx="2414175" cy="2269348"/>
          </a:xfrm>
          <a:prstGeom prst="rect">
            <a:avLst/>
          </a:prstGeom>
        </p:spPr>
        <p:txBody>
          <a:bodyPr anchor="t" rtlCol="false" tIns="0" lIns="0" bIns="0" rIns="0">
            <a:spAutoFit/>
          </a:bodyPr>
          <a:lstStyle/>
          <a:p>
            <a:pPr algn="ctr">
              <a:lnSpc>
                <a:spcPts val="3645"/>
              </a:lnSpc>
            </a:pPr>
            <a:r>
              <a:rPr lang="en-US" sz="2604" b="true">
                <a:solidFill>
                  <a:srgbClr val="868A85"/>
                </a:solidFill>
                <a:latin typeface="Arimo Bold"/>
                <a:ea typeface="Arimo Bold"/>
                <a:cs typeface="Arimo Bold"/>
                <a:sym typeface="Arimo Bold"/>
              </a:rPr>
              <a:t>0.000</a:t>
            </a:r>
          </a:p>
          <a:p>
            <a:pPr algn="ctr">
              <a:lnSpc>
                <a:spcPts val="3645"/>
              </a:lnSpc>
            </a:pPr>
            <a:r>
              <a:rPr lang="en-US" sz="2604" b="true">
                <a:solidFill>
                  <a:srgbClr val="868A85"/>
                </a:solidFill>
                <a:latin typeface="Arimo Bold"/>
                <a:ea typeface="Arimo Bold"/>
                <a:cs typeface="Arimo Bold"/>
                <a:sym typeface="Arimo Bold"/>
              </a:rPr>
              <a:t>0.3517</a:t>
            </a:r>
          </a:p>
          <a:p>
            <a:pPr algn="ctr">
              <a:lnSpc>
                <a:spcPts val="3645"/>
              </a:lnSpc>
            </a:pPr>
            <a:r>
              <a:rPr lang="en-US" sz="2604" b="true">
                <a:solidFill>
                  <a:srgbClr val="868A85"/>
                </a:solidFill>
                <a:latin typeface="Arimo Bold"/>
                <a:ea typeface="Arimo Bold"/>
                <a:cs typeface="Arimo Bold"/>
                <a:sym typeface="Arimo Bold"/>
              </a:rPr>
              <a:t>0.5984</a:t>
            </a:r>
          </a:p>
          <a:p>
            <a:pPr algn="ctr">
              <a:lnSpc>
                <a:spcPts val="3645"/>
              </a:lnSpc>
            </a:pPr>
            <a:r>
              <a:rPr lang="en-US" sz="2604" b="true">
                <a:solidFill>
                  <a:srgbClr val="868A85"/>
                </a:solidFill>
                <a:latin typeface="Arimo Bold"/>
                <a:ea typeface="Arimo Bold"/>
                <a:cs typeface="Arimo Bold"/>
                <a:sym typeface="Arimo Bold"/>
              </a:rPr>
              <a:t>0.7574</a:t>
            </a:r>
          </a:p>
          <a:p>
            <a:pPr algn="ctr">
              <a:lnSpc>
                <a:spcPts val="3645"/>
              </a:lnSpc>
            </a:pPr>
            <a:r>
              <a:rPr lang="en-US" sz="2604" b="true">
                <a:solidFill>
                  <a:srgbClr val="868A85"/>
                </a:solidFill>
                <a:latin typeface="Arimo Bold"/>
                <a:ea typeface="Arimo Bold"/>
                <a:cs typeface="Arimo Bold"/>
                <a:sym typeface="Arimo Bold"/>
              </a:rPr>
              <a:t>0.7119</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16142147" y="1179582"/>
            <a:ext cx="419912" cy="419912"/>
          </a:xfrm>
          <a:custGeom>
            <a:avLst/>
            <a:gdLst/>
            <a:ahLst/>
            <a:cxnLst/>
            <a:rect r="r" b="b" t="t" l="l"/>
            <a:pathLst>
              <a:path h="419912" w="419912">
                <a:moveTo>
                  <a:pt x="0" y="0"/>
                </a:moveTo>
                <a:lnTo>
                  <a:pt x="419912" y="0"/>
                </a:lnTo>
                <a:lnTo>
                  <a:pt x="419912" y="419912"/>
                </a:lnTo>
                <a:lnTo>
                  <a:pt x="0" y="419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86249"/>
            <a:ext cx="358803" cy="539185"/>
          </a:xfrm>
          <a:custGeom>
            <a:avLst/>
            <a:gdLst/>
            <a:ahLst/>
            <a:cxnLst/>
            <a:rect r="r" b="b" t="t" l="l"/>
            <a:pathLst>
              <a:path h="539185" w="358803">
                <a:moveTo>
                  <a:pt x="0" y="0"/>
                </a:moveTo>
                <a:lnTo>
                  <a:pt x="358803" y="0"/>
                </a:lnTo>
                <a:lnTo>
                  <a:pt x="358803" y="539185"/>
                </a:lnTo>
                <a:lnTo>
                  <a:pt x="0" y="539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07449" y="7365808"/>
            <a:ext cx="21351072" cy="6979470"/>
            <a:chOff x="0" y="0"/>
            <a:chExt cx="5623328" cy="1838214"/>
          </a:xfrm>
        </p:grpSpPr>
        <p:sp>
          <p:nvSpPr>
            <p:cNvPr name="Freeform 5" id="5"/>
            <p:cNvSpPr/>
            <p:nvPr/>
          </p:nvSpPr>
          <p:spPr>
            <a:xfrm flipH="false" flipV="false" rot="0">
              <a:off x="0" y="0"/>
              <a:ext cx="5623328" cy="1838214"/>
            </a:xfrm>
            <a:custGeom>
              <a:avLst/>
              <a:gdLst/>
              <a:ahLst/>
              <a:cxnLst/>
              <a:rect r="r" b="b" t="t" l="l"/>
              <a:pathLst>
                <a:path h="1838214" w="5623328">
                  <a:moveTo>
                    <a:pt x="0" y="0"/>
                  </a:moveTo>
                  <a:lnTo>
                    <a:pt x="5623328" y="0"/>
                  </a:lnTo>
                  <a:lnTo>
                    <a:pt x="5623328" y="1838214"/>
                  </a:lnTo>
                  <a:lnTo>
                    <a:pt x="0" y="1838214"/>
                  </a:lnTo>
                  <a:close/>
                </a:path>
              </a:pathLst>
            </a:custGeom>
            <a:gradFill rotWithShape="true">
              <a:gsLst>
                <a:gs pos="0">
                  <a:srgbClr val="D9FE54">
                    <a:alpha val="0"/>
                  </a:srgbClr>
                </a:gs>
                <a:gs pos="100000">
                  <a:srgbClr val="D9FE54">
                    <a:alpha val="100000"/>
                  </a:srgbClr>
                </a:gs>
              </a:gsLst>
              <a:lin ang="5400000"/>
            </a:gradFill>
          </p:spPr>
        </p:sp>
        <p:sp>
          <p:nvSpPr>
            <p:cNvPr name="TextBox 6" id="6"/>
            <p:cNvSpPr txBox="true"/>
            <p:nvPr/>
          </p:nvSpPr>
          <p:spPr>
            <a:xfrm>
              <a:off x="0" y="76200"/>
              <a:ext cx="5623328" cy="1762014"/>
            </a:xfrm>
            <a:prstGeom prst="rect">
              <a:avLst/>
            </a:prstGeom>
          </p:spPr>
          <p:txBody>
            <a:bodyPr anchor="ctr" rtlCol="false" tIns="50800" lIns="50800" bIns="50800" rIns="50800"/>
            <a:lstStyle/>
            <a:p>
              <a:pPr algn="ctr">
                <a:lnSpc>
                  <a:spcPts val="2064"/>
                </a:lnSpc>
              </a:pPr>
            </a:p>
          </p:txBody>
        </p:sp>
      </p:grpSp>
      <p:grpSp>
        <p:nvGrpSpPr>
          <p:cNvPr name="Group 7" id="7"/>
          <p:cNvGrpSpPr/>
          <p:nvPr/>
        </p:nvGrpSpPr>
        <p:grpSpPr>
          <a:xfrm rot="0">
            <a:off x="8431953" y="6979233"/>
            <a:ext cx="4512939" cy="773149"/>
            <a:chOff x="0" y="0"/>
            <a:chExt cx="1422363" cy="243677"/>
          </a:xfrm>
        </p:grpSpPr>
        <p:sp>
          <p:nvSpPr>
            <p:cNvPr name="Freeform 8" id="8"/>
            <p:cNvSpPr/>
            <p:nvPr/>
          </p:nvSpPr>
          <p:spPr>
            <a:xfrm flipH="false" flipV="false" rot="0">
              <a:off x="0" y="0"/>
              <a:ext cx="1422363" cy="243677"/>
            </a:xfrm>
            <a:custGeom>
              <a:avLst/>
              <a:gdLst/>
              <a:ahLst/>
              <a:cxnLst/>
              <a:rect r="r" b="b" t="t" l="l"/>
              <a:pathLst>
                <a:path h="243677" w="1422363">
                  <a:moveTo>
                    <a:pt x="121838" y="0"/>
                  </a:moveTo>
                  <a:lnTo>
                    <a:pt x="1300524" y="0"/>
                  </a:lnTo>
                  <a:cubicBezTo>
                    <a:pt x="1367814" y="0"/>
                    <a:pt x="1422363" y="54549"/>
                    <a:pt x="1422363" y="121838"/>
                  </a:cubicBezTo>
                  <a:lnTo>
                    <a:pt x="1422363" y="121838"/>
                  </a:lnTo>
                  <a:cubicBezTo>
                    <a:pt x="1422363" y="154152"/>
                    <a:pt x="1409526" y="185142"/>
                    <a:pt x="1386677" y="207991"/>
                  </a:cubicBezTo>
                  <a:cubicBezTo>
                    <a:pt x="1363828" y="230840"/>
                    <a:pt x="1332838" y="243677"/>
                    <a:pt x="1300524" y="243677"/>
                  </a:cubicBezTo>
                  <a:lnTo>
                    <a:pt x="121838" y="243677"/>
                  </a:lnTo>
                  <a:cubicBezTo>
                    <a:pt x="89525" y="243677"/>
                    <a:pt x="58535" y="230840"/>
                    <a:pt x="35686" y="207991"/>
                  </a:cubicBezTo>
                  <a:cubicBezTo>
                    <a:pt x="12837" y="185142"/>
                    <a:pt x="0" y="154152"/>
                    <a:pt x="0" y="121838"/>
                  </a:cubicBezTo>
                  <a:lnTo>
                    <a:pt x="0" y="121838"/>
                  </a:lnTo>
                  <a:cubicBezTo>
                    <a:pt x="0" y="89525"/>
                    <a:pt x="12837" y="58535"/>
                    <a:pt x="35686" y="35686"/>
                  </a:cubicBezTo>
                  <a:cubicBezTo>
                    <a:pt x="58535" y="12837"/>
                    <a:pt x="89525" y="0"/>
                    <a:pt x="121838" y="0"/>
                  </a:cubicBezTo>
                  <a:close/>
                </a:path>
              </a:pathLst>
            </a:custGeom>
            <a:solidFill>
              <a:srgbClr val="000000">
                <a:alpha val="0"/>
              </a:srgbClr>
            </a:solidFill>
            <a:ln w="19050" cap="rnd">
              <a:solidFill>
                <a:srgbClr val="D9FE54"/>
              </a:solidFill>
              <a:prstDash val="solid"/>
              <a:round/>
            </a:ln>
          </p:spPr>
        </p:sp>
        <p:sp>
          <p:nvSpPr>
            <p:cNvPr name="TextBox 9" id="9"/>
            <p:cNvSpPr txBox="true"/>
            <p:nvPr/>
          </p:nvSpPr>
          <p:spPr>
            <a:xfrm>
              <a:off x="0" y="-66675"/>
              <a:ext cx="1422363" cy="310352"/>
            </a:xfrm>
            <a:prstGeom prst="rect">
              <a:avLst/>
            </a:prstGeom>
          </p:spPr>
          <p:txBody>
            <a:bodyPr anchor="ctr" rtlCol="false" tIns="50800" lIns="50800" bIns="50800" rIns="50800"/>
            <a:lstStyle/>
            <a:p>
              <a:pPr algn="ctr">
                <a:lnSpc>
                  <a:spcPts val="3049"/>
                </a:lnSpc>
              </a:pPr>
            </a:p>
          </p:txBody>
        </p:sp>
      </p:grpSp>
      <p:sp>
        <p:nvSpPr>
          <p:cNvPr name="TextBox 10" id="10"/>
          <p:cNvSpPr txBox="true"/>
          <p:nvPr/>
        </p:nvSpPr>
        <p:spPr>
          <a:xfrm rot="0">
            <a:off x="1637266" y="1198632"/>
            <a:ext cx="2187212" cy="372618"/>
          </a:xfrm>
          <a:prstGeom prst="rect">
            <a:avLst/>
          </a:prstGeom>
        </p:spPr>
        <p:txBody>
          <a:bodyPr anchor="t" rtlCol="false" tIns="0" lIns="0" bIns="0" rIns="0">
            <a:spAutoFit/>
          </a:bodyPr>
          <a:lstStyle/>
          <a:p>
            <a:pPr algn="l" marL="0" indent="0" lvl="0">
              <a:lnSpc>
                <a:spcPts val="2885"/>
              </a:lnSpc>
              <a:spcBef>
                <a:spcPct val="0"/>
              </a:spcBef>
            </a:pPr>
            <a:r>
              <a:rPr lang="en-US" b="true" sz="2599" spc="44">
                <a:solidFill>
                  <a:srgbClr val="FFFFFF"/>
                </a:solidFill>
                <a:latin typeface="Barlow SemiCondensed Bold"/>
                <a:ea typeface="Barlow SemiCondensed Bold"/>
                <a:cs typeface="Barlow SemiCondensed Bold"/>
                <a:sym typeface="Barlow SemiCondensed Bold"/>
              </a:rPr>
              <a:t>BLACK PYTHON</a:t>
            </a:r>
          </a:p>
        </p:txBody>
      </p:sp>
      <p:sp>
        <p:nvSpPr>
          <p:cNvPr name="TextBox 11" id="11"/>
          <p:cNvSpPr txBox="true"/>
          <p:nvPr/>
        </p:nvSpPr>
        <p:spPr>
          <a:xfrm rot="0">
            <a:off x="10464950" y="1244716"/>
            <a:ext cx="2180247" cy="260350"/>
          </a:xfrm>
          <a:prstGeom prst="rect">
            <a:avLst/>
          </a:prstGeom>
        </p:spPr>
        <p:txBody>
          <a:bodyPr anchor="t" rtlCol="false" tIns="0" lIns="0" bIns="0" rIns="0">
            <a:spAutoFit/>
          </a:bodyPr>
          <a:lstStyle/>
          <a:p>
            <a:pPr algn="ctr">
              <a:lnSpc>
                <a:spcPts val="2000"/>
              </a:lnSpc>
            </a:pPr>
            <a:r>
              <a:rPr lang="en-US" sz="2000">
                <a:solidFill>
                  <a:srgbClr val="FFFFFF">
                    <a:alpha val="34902"/>
                  </a:srgbClr>
                </a:solidFill>
                <a:latin typeface="Garet"/>
                <a:ea typeface="Garet"/>
                <a:cs typeface="Garet"/>
                <a:sym typeface="Garet"/>
              </a:rPr>
              <a:t>DATA</a:t>
            </a:r>
          </a:p>
        </p:txBody>
      </p:sp>
      <p:sp>
        <p:nvSpPr>
          <p:cNvPr name="TextBox 12" id="12"/>
          <p:cNvSpPr txBox="true"/>
          <p:nvPr/>
        </p:nvSpPr>
        <p:spPr>
          <a:xfrm rot="0">
            <a:off x="7922682" y="1244716"/>
            <a:ext cx="2442636"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FFFFFF">
                    <a:alpha val="34902"/>
                  </a:srgbClr>
                </a:solidFill>
                <a:latin typeface="Garet"/>
                <a:ea typeface="Garet"/>
                <a:cs typeface="Garet"/>
                <a:sym typeface="Garet"/>
              </a:rPr>
              <a:t>CNN</a:t>
            </a:r>
          </a:p>
        </p:txBody>
      </p:sp>
      <p:sp>
        <p:nvSpPr>
          <p:cNvPr name="TextBox 13" id="13"/>
          <p:cNvSpPr txBox="true"/>
          <p:nvPr/>
        </p:nvSpPr>
        <p:spPr>
          <a:xfrm rot="0">
            <a:off x="6063024" y="1244716"/>
            <a:ext cx="1943613" cy="260350"/>
          </a:xfrm>
          <a:prstGeom prst="rect">
            <a:avLst/>
          </a:prstGeom>
        </p:spPr>
        <p:txBody>
          <a:bodyPr anchor="t" rtlCol="false" tIns="0" lIns="0" bIns="0" rIns="0">
            <a:spAutoFit/>
          </a:bodyPr>
          <a:lstStyle/>
          <a:p>
            <a:pPr algn="ctr" marL="0" indent="0" lvl="0">
              <a:lnSpc>
                <a:spcPts val="2000"/>
              </a:lnSpc>
              <a:spcBef>
                <a:spcPct val="0"/>
              </a:spcBef>
            </a:pPr>
            <a:r>
              <a:rPr lang="en-US" b="true" sz="2000">
                <a:solidFill>
                  <a:srgbClr val="D9FE54"/>
                </a:solidFill>
                <a:latin typeface="Garet Bold"/>
                <a:ea typeface="Garet Bold"/>
                <a:cs typeface="Garet Bold"/>
                <a:sym typeface="Garet Bold"/>
              </a:rPr>
              <a:t>YOLO</a:t>
            </a:r>
          </a:p>
        </p:txBody>
      </p:sp>
      <p:sp>
        <p:nvSpPr>
          <p:cNvPr name="TextBox 14" id="14"/>
          <p:cNvSpPr txBox="true"/>
          <p:nvPr/>
        </p:nvSpPr>
        <p:spPr>
          <a:xfrm rot="0">
            <a:off x="9520940" y="7254384"/>
            <a:ext cx="2796272" cy="260350"/>
          </a:xfrm>
          <a:prstGeom prst="rect">
            <a:avLst/>
          </a:prstGeom>
        </p:spPr>
        <p:txBody>
          <a:bodyPr anchor="t" rtlCol="false" tIns="0" lIns="0" bIns="0" rIns="0">
            <a:spAutoFit/>
          </a:bodyPr>
          <a:lstStyle/>
          <a:p>
            <a:pPr algn="l" marL="0" indent="0" lvl="0">
              <a:lnSpc>
                <a:spcPts val="2000"/>
              </a:lnSpc>
              <a:spcBef>
                <a:spcPct val="0"/>
              </a:spcBef>
            </a:pPr>
            <a:r>
              <a:rPr lang="en-US" sz="2000" spc="20">
                <a:solidFill>
                  <a:srgbClr val="FFFFFF"/>
                </a:solidFill>
                <a:latin typeface="Garet"/>
                <a:ea typeface="Garet"/>
                <a:cs typeface="Garet"/>
                <a:sym typeface="Garet"/>
              </a:rPr>
              <a:t>BLACK PYTHON</a:t>
            </a:r>
          </a:p>
        </p:txBody>
      </p:sp>
      <p:sp>
        <p:nvSpPr>
          <p:cNvPr name="TextBox 15" id="15"/>
          <p:cNvSpPr txBox="true"/>
          <p:nvPr/>
        </p:nvSpPr>
        <p:spPr>
          <a:xfrm rot="0">
            <a:off x="2586138" y="2842864"/>
            <a:ext cx="4595700" cy="1970405"/>
          </a:xfrm>
          <a:prstGeom prst="rect">
            <a:avLst/>
          </a:prstGeom>
        </p:spPr>
        <p:txBody>
          <a:bodyPr anchor="t" rtlCol="false" tIns="0" lIns="0" bIns="0" rIns="0">
            <a:spAutoFit/>
          </a:bodyPr>
          <a:lstStyle/>
          <a:p>
            <a:pPr algn="l">
              <a:lnSpc>
                <a:spcPts val="3160"/>
              </a:lnSpc>
            </a:pPr>
            <a:r>
              <a:rPr lang="en-US" sz="2000">
                <a:solidFill>
                  <a:srgbClr val="FFFFFF"/>
                </a:solidFill>
                <a:latin typeface="Garet"/>
                <a:ea typeface="Garet"/>
                <a:cs typeface="Garet"/>
                <a:sym typeface="Garet"/>
              </a:rPr>
              <a:t>Emirhan Kaymakçıoğlu</a:t>
            </a:r>
          </a:p>
          <a:p>
            <a:pPr algn="l">
              <a:lnSpc>
                <a:spcPts val="3160"/>
              </a:lnSpc>
            </a:pPr>
            <a:r>
              <a:rPr lang="en-US" sz="2000">
                <a:solidFill>
                  <a:srgbClr val="FFFFFF"/>
                </a:solidFill>
                <a:latin typeface="Garet"/>
                <a:ea typeface="Garet"/>
                <a:cs typeface="Garet"/>
                <a:sym typeface="Garet"/>
              </a:rPr>
              <a:t>Serkan Pirincçi</a:t>
            </a:r>
          </a:p>
          <a:p>
            <a:pPr algn="l">
              <a:lnSpc>
                <a:spcPts val="3160"/>
              </a:lnSpc>
            </a:pPr>
            <a:r>
              <a:rPr lang="en-US" sz="2000">
                <a:solidFill>
                  <a:srgbClr val="FFFFFF"/>
                </a:solidFill>
                <a:latin typeface="Garet"/>
                <a:ea typeface="Garet"/>
                <a:cs typeface="Garet"/>
                <a:sym typeface="Garet"/>
              </a:rPr>
              <a:t>Ege Cengiz Ortakcı</a:t>
            </a:r>
          </a:p>
          <a:p>
            <a:pPr algn="l">
              <a:lnSpc>
                <a:spcPts val="3160"/>
              </a:lnSpc>
            </a:pPr>
            <a:r>
              <a:rPr lang="en-US" sz="2000">
                <a:solidFill>
                  <a:srgbClr val="FFFFFF"/>
                </a:solidFill>
                <a:latin typeface="Garet"/>
                <a:ea typeface="Garet"/>
                <a:cs typeface="Garet"/>
                <a:sym typeface="Garet"/>
              </a:rPr>
              <a:t>Emir Kaan Tekin</a:t>
            </a:r>
          </a:p>
          <a:p>
            <a:pPr algn="l">
              <a:lnSpc>
                <a:spcPts val="3160"/>
              </a:lnSpc>
            </a:pPr>
            <a:r>
              <a:rPr lang="en-US" sz="2000">
                <a:solidFill>
                  <a:srgbClr val="FFFFFF"/>
                </a:solidFill>
                <a:latin typeface="Garet"/>
                <a:ea typeface="Garet"/>
                <a:cs typeface="Garet"/>
                <a:sym typeface="Garet"/>
              </a:rPr>
              <a:t>Harun Akal</a:t>
            </a:r>
          </a:p>
        </p:txBody>
      </p:sp>
      <p:sp>
        <p:nvSpPr>
          <p:cNvPr name="AutoShape 16" id="16"/>
          <p:cNvSpPr/>
          <p:nvPr/>
        </p:nvSpPr>
        <p:spPr>
          <a:xfrm>
            <a:off x="2164861" y="2909539"/>
            <a:ext cx="0" cy="732153"/>
          </a:xfrm>
          <a:prstGeom prst="line">
            <a:avLst/>
          </a:prstGeom>
          <a:ln cap="rnd" w="38100">
            <a:solidFill>
              <a:srgbClr val="D9FE54"/>
            </a:solidFill>
            <a:prstDash val="solid"/>
            <a:headEnd type="none" len="sm" w="sm"/>
            <a:tailEnd type="none" len="sm" w="sm"/>
          </a:ln>
        </p:spPr>
      </p:sp>
      <p:sp>
        <p:nvSpPr>
          <p:cNvPr name="Freeform 17" id="17"/>
          <p:cNvSpPr/>
          <p:nvPr/>
        </p:nvSpPr>
        <p:spPr>
          <a:xfrm flipH="false" flipV="false" rot="0">
            <a:off x="6614869" y="7839172"/>
            <a:ext cx="1133938" cy="599570"/>
          </a:xfrm>
          <a:custGeom>
            <a:avLst/>
            <a:gdLst/>
            <a:ahLst/>
            <a:cxnLst/>
            <a:rect r="r" b="b" t="t" l="l"/>
            <a:pathLst>
              <a:path h="599570" w="1133938">
                <a:moveTo>
                  <a:pt x="0" y="0"/>
                </a:moveTo>
                <a:lnTo>
                  <a:pt x="1133939" y="0"/>
                </a:lnTo>
                <a:lnTo>
                  <a:pt x="1133939" y="599570"/>
                </a:lnTo>
                <a:lnTo>
                  <a:pt x="0" y="599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7034751" y="4019212"/>
            <a:ext cx="2506498" cy="2564193"/>
          </a:xfrm>
          <a:custGeom>
            <a:avLst/>
            <a:gdLst/>
            <a:ahLst/>
            <a:cxnLst/>
            <a:rect r="r" b="b" t="t" l="l"/>
            <a:pathLst>
              <a:path h="2564193" w="2506498">
                <a:moveTo>
                  <a:pt x="0" y="0"/>
                </a:moveTo>
                <a:lnTo>
                  <a:pt x="2506498" y="0"/>
                </a:lnTo>
                <a:lnTo>
                  <a:pt x="2506498" y="2564193"/>
                </a:lnTo>
                <a:lnTo>
                  <a:pt x="0" y="2564193"/>
                </a:lnTo>
                <a:lnTo>
                  <a:pt x="0" y="0"/>
                </a:lnTo>
                <a:close/>
              </a:path>
            </a:pathLst>
          </a:custGeom>
          <a:blipFill>
            <a:blip r:embed="rId8">
              <a:alphaModFix amt="53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9" id="19"/>
          <p:cNvGrpSpPr/>
          <p:nvPr/>
        </p:nvGrpSpPr>
        <p:grpSpPr>
          <a:xfrm rot="0">
            <a:off x="-3162565" y="5027853"/>
            <a:ext cx="10616753" cy="3111104"/>
            <a:chOff x="0" y="0"/>
            <a:chExt cx="1644813" cy="481991"/>
          </a:xfrm>
        </p:grpSpPr>
        <p:sp>
          <p:nvSpPr>
            <p:cNvPr name="Freeform 20" id="20"/>
            <p:cNvSpPr/>
            <p:nvPr/>
          </p:nvSpPr>
          <p:spPr>
            <a:xfrm flipH="false" flipV="false" rot="0">
              <a:off x="0" y="0"/>
              <a:ext cx="1644813" cy="481992"/>
            </a:xfrm>
            <a:custGeom>
              <a:avLst/>
              <a:gdLst/>
              <a:ahLst/>
              <a:cxnLst/>
              <a:rect r="r" b="b" t="t" l="l"/>
              <a:pathLst>
                <a:path h="481992" w="1644813">
                  <a:moveTo>
                    <a:pt x="18960" y="0"/>
                  </a:moveTo>
                  <a:lnTo>
                    <a:pt x="1625853" y="0"/>
                  </a:lnTo>
                  <a:cubicBezTo>
                    <a:pt x="1636324" y="0"/>
                    <a:pt x="1644813" y="8489"/>
                    <a:pt x="1644813" y="18960"/>
                  </a:cubicBezTo>
                  <a:lnTo>
                    <a:pt x="1644813" y="463032"/>
                  </a:lnTo>
                  <a:cubicBezTo>
                    <a:pt x="1644813" y="473503"/>
                    <a:pt x="1636324" y="481992"/>
                    <a:pt x="1625853" y="481992"/>
                  </a:cubicBezTo>
                  <a:lnTo>
                    <a:pt x="18960" y="481992"/>
                  </a:lnTo>
                  <a:cubicBezTo>
                    <a:pt x="8489" y="481992"/>
                    <a:pt x="0" y="473503"/>
                    <a:pt x="0" y="463032"/>
                  </a:cubicBezTo>
                  <a:lnTo>
                    <a:pt x="0" y="18960"/>
                  </a:lnTo>
                  <a:cubicBezTo>
                    <a:pt x="0" y="8489"/>
                    <a:pt x="8489" y="0"/>
                    <a:pt x="18960" y="0"/>
                  </a:cubicBezTo>
                  <a:close/>
                </a:path>
              </a:pathLst>
            </a:custGeom>
            <a:blipFill>
              <a:blip r:embed="rId10"/>
              <a:stretch>
                <a:fillRect l="0" t="-65994" r="0" b="-61792"/>
              </a:stretch>
            </a:blipFill>
            <a:ln cap="rnd">
              <a:noFill/>
              <a:prstDash val="solid"/>
              <a:round/>
            </a:ln>
          </p:spPr>
        </p:sp>
      </p:grpSp>
      <p:sp>
        <p:nvSpPr>
          <p:cNvPr name="Freeform 21" id="21"/>
          <p:cNvSpPr/>
          <p:nvPr/>
        </p:nvSpPr>
        <p:spPr>
          <a:xfrm flipH="false" flipV="false" rot="0">
            <a:off x="-1713104" y="3861404"/>
            <a:ext cx="2506498" cy="2564193"/>
          </a:xfrm>
          <a:custGeom>
            <a:avLst/>
            <a:gdLst/>
            <a:ahLst/>
            <a:cxnLst/>
            <a:rect r="r" b="b" t="t" l="l"/>
            <a:pathLst>
              <a:path h="2564193" w="2506498">
                <a:moveTo>
                  <a:pt x="0" y="0"/>
                </a:moveTo>
                <a:lnTo>
                  <a:pt x="2506499" y="0"/>
                </a:lnTo>
                <a:lnTo>
                  <a:pt x="2506499" y="2564192"/>
                </a:lnTo>
                <a:lnTo>
                  <a:pt x="0" y="2564192"/>
                </a:lnTo>
                <a:lnTo>
                  <a:pt x="0" y="0"/>
                </a:lnTo>
                <a:close/>
              </a:path>
            </a:pathLst>
          </a:custGeom>
          <a:blipFill>
            <a:blip r:embed="rId8">
              <a:alphaModFix amt="53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2" id="22"/>
          <p:cNvSpPr txBox="true"/>
          <p:nvPr/>
        </p:nvSpPr>
        <p:spPr>
          <a:xfrm rot="0">
            <a:off x="8380850" y="3289977"/>
            <a:ext cx="8521143" cy="1131765"/>
          </a:xfrm>
          <a:prstGeom prst="rect">
            <a:avLst/>
          </a:prstGeom>
        </p:spPr>
        <p:txBody>
          <a:bodyPr anchor="t" rtlCol="false" tIns="0" lIns="0" bIns="0" rIns="0">
            <a:spAutoFit/>
          </a:bodyPr>
          <a:lstStyle/>
          <a:p>
            <a:pPr algn="l">
              <a:lnSpc>
                <a:spcPts val="8338"/>
              </a:lnSpc>
            </a:pPr>
            <a:r>
              <a:rPr lang="en-US" sz="8686" b="true">
                <a:solidFill>
                  <a:srgbClr val="FFFFFF"/>
                </a:solidFill>
                <a:latin typeface="Barlow SemiCondensed Bold"/>
                <a:ea typeface="Barlow SemiCondensed Bold"/>
                <a:cs typeface="Barlow SemiCondensed Bold"/>
                <a:sym typeface="Barlow SemiCondensed Bold"/>
              </a:rPr>
              <a:t>TEŞEKKÜR EDERIZ</a:t>
            </a:r>
          </a:p>
        </p:txBody>
      </p:sp>
      <p:sp>
        <p:nvSpPr>
          <p:cNvPr name="Freeform 23" id="23"/>
          <p:cNvSpPr/>
          <p:nvPr/>
        </p:nvSpPr>
        <p:spPr>
          <a:xfrm flipH="false" flipV="false" rot="0">
            <a:off x="15919715" y="7031840"/>
            <a:ext cx="1115036" cy="589575"/>
          </a:xfrm>
          <a:custGeom>
            <a:avLst/>
            <a:gdLst/>
            <a:ahLst/>
            <a:cxnLst/>
            <a:rect r="r" b="b" t="t" l="l"/>
            <a:pathLst>
              <a:path h="589575" w="1115036">
                <a:moveTo>
                  <a:pt x="0" y="0"/>
                </a:moveTo>
                <a:lnTo>
                  <a:pt x="1115036" y="0"/>
                </a:lnTo>
                <a:lnTo>
                  <a:pt x="1115036" y="589575"/>
                </a:lnTo>
                <a:lnTo>
                  <a:pt x="0" y="589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11896461" y="2111919"/>
            <a:ext cx="1730810" cy="1565446"/>
          </a:xfrm>
          <a:custGeom>
            <a:avLst/>
            <a:gdLst/>
            <a:ahLst/>
            <a:cxnLst/>
            <a:rect r="r" b="b" t="t" l="l"/>
            <a:pathLst>
              <a:path h="1565446" w="1730810">
                <a:moveTo>
                  <a:pt x="0" y="0"/>
                </a:moveTo>
                <a:lnTo>
                  <a:pt x="1730810" y="0"/>
                </a:lnTo>
                <a:lnTo>
                  <a:pt x="1730810" y="1565447"/>
                </a:lnTo>
                <a:lnTo>
                  <a:pt x="0" y="1565447"/>
                </a:lnTo>
                <a:lnTo>
                  <a:pt x="0" y="0"/>
                </a:lnTo>
                <a:close/>
              </a:path>
            </a:pathLst>
          </a:custGeom>
          <a:blipFill>
            <a:blip r:embed="rId2"/>
            <a:stretch>
              <a:fillRect l="0" t="0" r="0" b="0"/>
            </a:stretch>
          </a:blipFill>
        </p:spPr>
      </p:sp>
      <p:sp>
        <p:nvSpPr>
          <p:cNvPr name="Freeform 3" id="3"/>
          <p:cNvSpPr/>
          <p:nvPr/>
        </p:nvSpPr>
        <p:spPr>
          <a:xfrm flipH="false" flipV="false" rot="0">
            <a:off x="13627271" y="1973271"/>
            <a:ext cx="1988111" cy="1704095"/>
          </a:xfrm>
          <a:custGeom>
            <a:avLst/>
            <a:gdLst/>
            <a:ahLst/>
            <a:cxnLst/>
            <a:rect r="r" b="b" t="t" l="l"/>
            <a:pathLst>
              <a:path h="1704095" w="1988111">
                <a:moveTo>
                  <a:pt x="0" y="0"/>
                </a:moveTo>
                <a:lnTo>
                  <a:pt x="1988110" y="0"/>
                </a:lnTo>
                <a:lnTo>
                  <a:pt x="1988110" y="1704095"/>
                </a:lnTo>
                <a:lnTo>
                  <a:pt x="0" y="1704095"/>
                </a:lnTo>
                <a:lnTo>
                  <a:pt x="0" y="0"/>
                </a:lnTo>
                <a:close/>
              </a:path>
            </a:pathLst>
          </a:custGeom>
          <a:blipFill>
            <a:blip r:embed="rId3"/>
            <a:stretch>
              <a:fillRect l="0" t="0" r="0" b="0"/>
            </a:stretch>
          </a:blipFill>
        </p:spPr>
      </p:sp>
      <p:sp>
        <p:nvSpPr>
          <p:cNvPr name="Freeform 4" id="4"/>
          <p:cNvSpPr/>
          <p:nvPr/>
        </p:nvSpPr>
        <p:spPr>
          <a:xfrm flipH="false" flipV="false" rot="0">
            <a:off x="13814664" y="3932873"/>
            <a:ext cx="1430818" cy="2003145"/>
          </a:xfrm>
          <a:custGeom>
            <a:avLst/>
            <a:gdLst/>
            <a:ahLst/>
            <a:cxnLst/>
            <a:rect r="r" b="b" t="t" l="l"/>
            <a:pathLst>
              <a:path h="2003145" w="1430818">
                <a:moveTo>
                  <a:pt x="0" y="0"/>
                </a:moveTo>
                <a:lnTo>
                  <a:pt x="1430818" y="0"/>
                </a:lnTo>
                <a:lnTo>
                  <a:pt x="1430818" y="2003145"/>
                </a:lnTo>
                <a:lnTo>
                  <a:pt x="0" y="2003145"/>
                </a:lnTo>
                <a:lnTo>
                  <a:pt x="0" y="0"/>
                </a:lnTo>
                <a:close/>
              </a:path>
            </a:pathLst>
          </a:custGeom>
          <a:blipFill>
            <a:blip r:embed="rId4"/>
            <a:stretch>
              <a:fillRect l="0" t="0" r="0" b="0"/>
            </a:stretch>
          </a:blipFill>
        </p:spPr>
      </p:sp>
      <p:sp>
        <p:nvSpPr>
          <p:cNvPr name="Freeform 5" id="5"/>
          <p:cNvSpPr/>
          <p:nvPr/>
        </p:nvSpPr>
        <p:spPr>
          <a:xfrm flipH="false" flipV="false" rot="0">
            <a:off x="12080342" y="4109029"/>
            <a:ext cx="1734322" cy="1486562"/>
          </a:xfrm>
          <a:custGeom>
            <a:avLst/>
            <a:gdLst/>
            <a:ahLst/>
            <a:cxnLst/>
            <a:rect r="r" b="b" t="t" l="l"/>
            <a:pathLst>
              <a:path h="1486562" w="1734322">
                <a:moveTo>
                  <a:pt x="0" y="0"/>
                </a:moveTo>
                <a:lnTo>
                  <a:pt x="1734322" y="0"/>
                </a:lnTo>
                <a:lnTo>
                  <a:pt x="1734322" y="1486562"/>
                </a:lnTo>
                <a:lnTo>
                  <a:pt x="0" y="1486562"/>
                </a:lnTo>
                <a:lnTo>
                  <a:pt x="0" y="0"/>
                </a:lnTo>
                <a:close/>
              </a:path>
            </a:pathLst>
          </a:custGeom>
          <a:blipFill>
            <a:blip r:embed="rId5"/>
            <a:stretch>
              <a:fillRect l="0" t="0" r="0" b="0"/>
            </a:stretch>
          </a:blipFill>
        </p:spPr>
      </p:sp>
      <p:sp>
        <p:nvSpPr>
          <p:cNvPr name="Freeform 6" id="6"/>
          <p:cNvSpPr/>
          <p:nvPr/>
        </p:nvSpPr>
        <p:spPr>
          <a:xfrm flipH="false" flipV="false" rot="0">
            <a:off x="15734734" y="2111919"/>
            <a:ext cx="1182093" cy="1670519"/>
          </a:xfrm>
          <a:custGeom>
            <a:avLst/>
            <a:gdLst/>
            <a:ahLst/>
            <a:cxnLst/>
            <a:rect r="r" b="b" t="t" l="l"/>
            <a:pathLst>
              <a:path h="1670519" w="1182093">
                <a:moveTo>
                  <a:pt x="0" y="0"/>
                </a:moveTo>
                <a:lnTo>
                  <a:pt x="1182093" y="0"/>
                </a:lnTo>
                <a:lnTo>
                  <a:pt x="1182093" y="1670520"/>
                </a:lnTo>
                <a:lnTo>
                  <a:pt x="0" y="1670520"/>
                </a:lnTo>
                <a:lnTo>
                  <a:pt x="0" y="0"/>
                </a:lnTo>
                <a:close/>
              </a:path>
            </a:pathLst>
          </a:custGeom>
          <a:blipFill>
            <a:blip r:embed="rId6"/>
            <a:stretch>
              <a:fillRect l="0" t="-12674" r="0" b="-12674"/>
            </a:stretch>
          </a:blipFill>
        </p:spPr>
      </p:sp>
      <p:sp>
        <p:nvSpPr>
          <p:cNvPr name="Freeform 7" id="7"/>
          <p:cNvSpPr/>
          <p:nvPr/>
        </p:nvSpPr>
        <p:spPr>
          <a:xfrm flipH="false" flipV="false" rot="0">
            <a:off x="15372612" y="3932873"/>
            <a:ext cx="1886688" cy="2509295"/>
          </a:xfrm>
          <a:custGeom>
            <a:avLst/>
            <a:gdLst/>
            <a:ahLst/>
            <a:cxnLst/>
            <a:rect r="r" b="b" t="t" l="l"/>
            <a:pathLst>
              <a:path h="2509295" w="1886688">
                <a:moveTo>
                  <a:pt x="0" y="0"/>
                </a:moveTo>
                <a:lnTo>
                  <a:pt x="1886688" y="0"/>
                </a:lnTo>
                <a:lnTo>
                  <a:pt x="1886688" y="2509296"/>
                </a:lnTo>
                <a:lnTo>
                  <a:pt x="0" y="2509296"/>
                </a:lnTo>
                <a:lnTo>
                  <a:pt x="0" y="0"/>
                </a:lnTo>
                <a:close/>
              </a:path>
            </a:pathLst>
          </a:custGeom>
          <a:blipFill>
            <a:blip r:embed="rId7"/>
            <a:stretch>
              <a:fillRect l="0" t="0" r="0" b="0"/>
            </a:stretch>
          </a:blipFill>
        </p:spPr>
      </p:sp>
      <p:sp>
        <p:nvSpPr>
          <p:cNvPr name="Freeform 8" id="8"/>
          <p:cNvSpPr/>
          <p:nvPr/>
        </p:nvSpPr>
        <p:spPr>
          <a:xfrm flipH="false" flipV="false" rot="0">
            <a:off x="3027930" y="1801481"/>
            <a:ext cx="1520478" cy="2027304"/>
          </a:xfrm>
          <a:custGeom>
            <a:avLst/>
            <a:gdLst/>
            <a:ahLst/>
            <a:cxnLst/>
            <a:rect r="r" b="b" t="t" l="l"/>
            <a:pathLst>
              <a:path h="2027304" w="1520478">
                <a:moveTo>
                  <a:pt x="0" y="0"/>
                </a:moveTo>
                <a:lnTo>
                  <a:pt x="1520478" y="0"/>
                </a:lnTo>
                <a:lnTo>
                  <a:pt x="1520478" y="2027304"/>
                </a:lnTo>
                <a:lnTo>
                  <a:pt x="0" y="2027304"/>
                </a:lnTo>
                <a:lnTo>
                  <a:pt x="0" y="0"/>
                </a:lnTo>
                <a:close/>
              </a:path>
            </a:pathLst>
          </a:custGeom>
          <a:blipFill>
            <a:blip r:embed="rId8"/>
            <a:stretch>
              <a:fillRect l="0" t="0" r="0" b="0"/>
            </a:stretch>
          </a:blipFill>
        </p:spPr>
      </p:sp>
      <p:sp>
        <p:nvSpPr>
          <p:cNvPr name="Freeform 9" id="9"/>
          <p:cNvSpPr/>
          <p:nvPr/>
        </p:nvSpPr>
        <p:spPr>
          <a:xfrm flipH="false" flipV="false" rot="0">
            <a:off x="1500735" y="1792524"/>
            <a:ext cx="1527195" cy="2036260"/>
          </a:xfrm>
          <a:custGeom>
            <a:avLst/>
            <a:gdLst/>
            <a:ahLst/>
            <a:cxnLst/>
            <a:rect r="r" b="b" t="t" l="l"/>
            <a:pathLst>
              <a:path h="2036260" w="1527195">
                <a:moveTo>
                  <a:pt x="0" y="0"/>
                </a:moveTo>
                <a:lnTo>
                  <a:pt x="1527195" y="0"/>
                </a:lnTo>
                <a:lnTo>
                  <a:pt x="1527195" y="2036261"/>
                </a:lnTo>
                <a:lnTo>
                  <a:pt x="0" y="2036261"/>
                </a:lnTo>
                <a:lnTo>
                  <a:pt x="0" y="0"/>
                </a:lnTo>
                <a:close/>
              </a:path>
            </a:pathLst>
          </a:custGeom>
          <a:blipFill>
            <a:blip r:embed="rId9"/>
            <a:stretch>
              <a:fillRect l="0" t="0" r="0" b="0"/>
            </a:stretch>
          </a:blipFill>
        </p:spPr>
      </p:sp>
      <p:sp>
        <p:nvSpPr>
          <p:cNvPr name="Freeform 10" id="10"/>
          <p:cNvSpPr/>
          <p:nvPr/>
        </p:nvSpPr>
        <p:spPr>
          <a:xfrm flipH="false" flipV="false" rot="0">
            <a:off x="1500735" y="3828785"/>
            <a:ext cx="1527195" cy="2124856"/>
          </a:xfrm>
          <a:custGeom>
            <a:avLst/>
            <a:gdLst/>
            <a:ahLst/>
            <a:cxnLst/>
            <a:rect r="r" b="b" t="t" l="l"/>
            <a:pathLst>
              <a:path h="2124856" w="1527195">
                <a:moveTo>
                  <a:pt x="0" y="0"/>
                </a:moveTo>
                <a:lnTo>
                  <a:pt x="1527195" y="0"/>
                </a:lnTo>
                <a:lnTo>
                  <a:pt x="1527195" y="2124856"/>
                </a:lnTo>
                <a:lnTo>
                  <a:pt x="0" y="2124856"/>
                </a:lnTo>
                <a:lnTo>
                  <a:pt x="0" y="0"/>
                </a:lnTo>
                <a:close/>
              </a:path>
            </a:pathLst>
          </a:custGeom>
          <a:blipFill>
            <a:blip r:embed="rId10"/>
            <a:stretch>
              <a:fillRect l="-4350" t="0" r="0" b="0"/>
            </a:stretch>
          </a:blipFill>
        </p:spPr>
      </p:sp>
      <p:sp>
        <p:nvSpPr>
          <p:cNvPr name="Freeform 11" id="11"/>
          <p:cNvSpPr/>
          <p:nvPr/>
        </p:nvSpPr>
        <p:spPr>
          <a:xfrm flipH="false" flipV="false" rot="0">
            <a:off x="3027930" y="3828785"/>
            <a:ext cx="1520478" cy="2129343"/>
          </a:xfrm>
          <a:custGeom>
            <a:avLst/>
            <a:gdLst/>
            <a:ahLst/>
            <a:cxnLst/>
            <a:rect r="r" b="b" t="t" l="l"/>
            <a:pathLst>
              <a:path h="2129343" w="1520478">
                <a:moveTo>
                  <a:pt x="0" y="0"/>
                </a:moveTo>
                <a:lnTo>
                  <a:pt x="1520478" y="0"/>
                </a:lnTo>
                <a:lnTo>
                  <a:pt x="1520478" y="2129342"/>
                </a:lnTo>
                <a:lnTo>
                  <a:pt x="0" y="2129342"/>
                </a:lnTo>
                <a:lnTo>
                  <a:pt x="0" y="0"/>
                </a:lnTo>
                <a:close/>
              </a:path>
            </a:pathLst>
          </a:custGeom>
          <a:blipFill>
            <a:blip r:embed="rId11"/>
            <a:stretch>
              <a:fillRect l="0" t="0" r="-5033" b="0"/>
            </a:stretch>
          </a:blipFill>
        </p:spPr>
      </p:sp>
      <p:sp>
        <p:nvSpPr>
          <p:cNvPr name="Freeform 12" id="12"/>
          <p:cNvSpPr/>
          <p:nvPr/>
        </p:nvSpPr>
        <p:spPr>
          <a:xfrm flipH="false" flipV="false" rot="0">
            <a:off x="7075581" y="2451590"/>
            <a:ext cx="3262144" cy="2754389"/>
          </a:xfrm>
          <a:custGeom>
            <a:avLst/>
            <a:gdLst/>
            <a:ahLst/>
            <a:cxnLst/>
            <a:rect r="r" b="b" t="t" l="l"/>
            <a:pathLst>
              <a:path h="2754389" w="3262144">
                <a:moveTo>
                  <a:pt x="0" y="0"/>
                </a:moveTo>
                <a:lnTo>
                  <a:pt x="3262145" y="0"/>
                </a:lnTo>
                <a:lnTo>
                  <a:pt x="3262145" y="2754389"/>
                </a:lnTo>
                <a:lnTo>
                  <a:pt x="0" y="2754389"/>
                </a:lnTo>
                <a:lnTo>
                  <a:pt x="0" y="0"/>
                </a:lnTo>
                <a:close/>
              </a:path>
            </a:pathLst>
          </a:custGeom>
          <a:blipFill>
            <a:blip r:embed="rId12"/>
            <a:stretch>
              <a:fillRect l="-2155" t="0" r="-1557" b="0"/>
            </a:stretch>
          </a:blipFill>
        </p:spPr>
      </p:sp>
      <p:sp>
        <p:nvSpPr>
          <p:cNvPr name="TextBox 13" id="13"/>
          <p:cNvSpPr txBox="true"/>
          <p:nvPr/>
        </p:nvSpPr>
        <p:spPr>
          <a:xfrm rot="0">
            <a:off x="5156122" y="607773"/>
            <a:ext cx="7975755" cy="737079"/>
          </a:xfrm>
          <a:prstGeom prst="rect">
            <a:avLst/>
          </a:prstGeom>
        </p:spPr>
        <p:txBody>
          <a:bodyPr anchor="t" rtlCol="false" tIns="0" lIns="0" bIns="0" rIns="0">
            <a:spAutoFit/>
          </a:bodyPr>
          <a:lstStyle/>
          <a:p>
            <a:pPr algn="ctr">
              <a:lnSpc>
                <a:spcPts val="5837"/>
              </a:lnSpc>
            </a:pPr>
            <a:r>
              <a:rPr lang="en-US" sz="4169" b="true">
                <a:solidFill>
                  <a:srgbClr val="FFFFFF"/>
                </a:solidFill>
                <a:latin typeface="Arimo Bold"/>
                <a:ea typeface="Arimo Bold"/>
                <a:cs typeface="Arimo Bold"/>
                <a:sym typeface="Arimo Bold"/>
              </a:rPr>
              <a:t>Plaka Bölgesi İçin Veri Toplama</a:t>
            </a:r>
          </a:p>
        </p:txBody>
      </p:sp>
      <p:sp>
        <p:nvSpPr>
          <p:cNvPr name="AutoShape 14" id="14"/>
          <p:cNvSpPr/>
          <p:nvPr/>
        </p:nvSpPr>
        <p:spPr>
          <a:xfrm>
            <a:off x="4548408" y="3828785"/>
            <a:ext cx="2527174" cy="0"/>
          </a:xfrm>
          <a:prstGeom prst="line">
            <a:avLst/>
          </a:prstGeom>
          <a:ln cap="flat" w="38100">
            <a:solidFill>
              <a:srgbClr val="FFFFFF"/>
            </a:solidFill>
            <a:prstDash val="solid"/>
            <a:headEnd type="none" len="sm" w="sm"/>
            <a:tailEnd type="arrow" len="sm" w="med"/>
          </a:ln>
        </p:spPr>
      </p:sp>
      <p:sp>
        <p:nvSpPr>
          <p:cNvPr name="AutoShape 15" id="15"/>
          <p:cNvSpPr/>
          <p:nvPr/>
        </p:nvSpPr>
        <p:spPr>
          <a:xfrm>
            <a:off x="10337726" y="3828785"/>
            <a:ext cx="1742616" cy="104089"/>
          </a:xfrm>
          <a:prstGeom prst="line">
            <a:avLst/>
          </a:prstGeom>
          <a:ln cap="flat" w="38100">
            <a:solidFill>
              <a:srgbClr val="FFFFFF"/>
            </a:solidFill>
            <a:prstDash val="solid"/>
            <a:headEnd type="none" len="sm" w="sm"/>
            <a:tailEnd type="arrow" len="sm" w="med"/>
          </a:ln>
        </p:spPr>
      </p:sp>
      <p:sp>
        <p:nvSpPr>
          <p:cNvPr name="TextBox 16" id="16"/>
          <p:cNvSpPr txBox="true"/>
          <p:nvPr/>
        </p:nvSpPr>
        <p:spPr>
          <a:xfrm rot="0">
            <a:off x="1937519" y="6180294"/>
            <a:ext cx="2180822" cy="457075"/>
          </a:xfrm>
          <a:prstGeom prst="rect">
            <a:avLst/>
          </a:prstGeom>
        </p:spPr>
        <p:txBody>
          <a:bodyPr anchor="t" rtlCol="false" tIns="0" lIns="0" bIns="0" rIns="0">
            <a:spAutoFit/>
          </a:bodyPr>
          <a:lstStyle/>
          <a:p>
            <a:pPr algn="ctr" marL="0" indent="0" lvl="0">
              <a:lnSpc>
                <a:spcPts val="3604"/>
              </a:lnSpc>
              <a:spcBef>
                <a:spcPct val="0"/>
              </a:spcBef>
            </a:pPr>
            <a:r>
              <a:rPr lang="en-US" b="true" sz="2574">
                <a:solidFill>
                  <a:srgbClr val="FFFFFF"/>
                </a:solidFill>
                <a:latin typeface="Arimo Bold"/>
                <a:ea typeface="Arimo Bold"/>
                <a:cs typeface="Arimo Bold"/>
                <a:sym typeface="Arimo Bold"/>
              </a:rPr>
              <a:t>Ham Resimler</a:t>
            </a:r>
          </a:p>
        </p:txBody>
      </p:sp>
      <p:sp>
        <p:nvSpPr>
          <p:cNvPr name="TextBox 17" id="17"/>
          <p:cNvSpPr txBox="true"/>
          <p:nvPr/>
        </p:nvSpPr>
        <p:spPr>
          <a:xfrm rot="0">
            <a:off x="6998394" y="6180294"/>
            <a:ext cx="3416519" cy="457075"/>
          </a:xfrm>
          <a:prstGeom prst="rect">
            <a:avLst/>
          </a:prstGeom>
        </p:spPr>
        <p:txBody>
          <a:bodyPr anchor="t" rtlCol="false" tIns="0" lIns="0" bIns="0" rIns="0">
            <a:spAutoFit/>
          </a:bodyPr>
          <a:lstStyle/>
          <a:p>
            <a:pPr algn="ctr" marL="0" indent="0" lvl="0">
              <a:lnSpc>
                <a:spcPts val="3604"/>
              </a:lnSpc>
              <a:spcBef>
                <a:spcPct val="0"/>
              </a:spcBef>
            </a:pPr>
            <a:r>
              <a:rPr lang="en-US" b="true" sz="2574">
                <a:solidFill>
                  <a:srgbClr val="FFFFFF"/>
                </a:solidFill>
                <a:latin typeface="Arimo Bold"/>
                <a:ea typeface="Arimo Bold"/>
                <a:cs typeface="Arimo Bold"/>
                <a:sym typeface="Arimo Bold"/>
              </a:rPr>
              <a:t>Verilerin Hazırlanması</a:t>
            </a:r>
          </a:p>
        </p:txBody>
      </p:sp>
      <p:sp>
        <p:nvSpPr>
          <p:cNvPr name="TextBox 18" id="18"/>
          <p:cNvSpPr txBox="true"/>
          <p:nvPr/>
        </p:nvSpPr>
        <p:spPr>
          <a:xfrm rot="0">
            <a:off x="13231014" y="6180294"/>
            <a:ext cx="2780624" cy="457075"/>
          </a:xfrm>
          <a:prstGeom prst="rect">
            <a:avLst/>
          </a:prstGeom>
        </p:spPr>
        <p:txBody>
          <a:bodyPr anchor="t" rtlCol="false" tIns="0" lIns="0" bIns="0" rIns="0">
            <a:spAutoFit/>
          </a:bodyPr>
          <a:lstStyle/>
          <a:p>
            <a:pPr algn="ctr" marL="0" indent="0" lvl="0">
              <a:lnSpc>
                <a:spcPts val="3604"/>
              </a:lnSpc>
              <a:spcBef>
                <a:spcPct val="0"/>
              </a:spcBef>
            </a:pPr>
            <a:r>
              <a:rPr lang="en-US" b="true" sz="2574">
                <a:solidFill>
                  <a:srgbClr val="FFFFFF"/>
                </a:solidFill>
                <a:latin typeface="Arimo Bold"/>
                <a:ea typeface="Arimo Bold"/>
                <a:cs typeface="Arimo Bold"/>
                <a:sym typeface="Arimo Bold"/>
              </a:rPr>
              <a:t>İşlenmiş Resimler</a:t>
            </a:r>
          </a:p>
        </p:txBody>
      </p:sp>
      <p:sp>
        <p:nvSpPr>
          <p:cNvPr name="TextBox 19" id="19"/>
          <p:cNvSpPr txBox="true"/>
          <p:nvPr/>
        </p:nvSpPr>
        <p:spPr>
          <a:xfrm rot="0">
            <a:off x="1037781" y="7027894"/>
            <a:ext cx="4118341" cy="1121493"/>
          </a:xfrm>
          <a:prstGeom prst="rect">
            <a:avLst/>
          </a:prstGeom>
        </p:spPr>
        <p:txBody>
          <a:bodyPr anchor="t" rtlCol="false" tIns="0" lIns="0" bIns="0" rIns="0">
            <a:spAutoFit/>
          </a:bodyPr>
          <a:lstStyle/>
          <a:p>
            <a:pPr algn="ctr">
              <a:lnSpc>
                <a:spcPts val="2907"/>
              </a:lnSpc>
            </a:pPr>
            <a:r>
              <a:rPr lang="en-US" sz="2076" b="true">
                <a:solidFill>
                  <a:srgbClr val="868A85"/>
                </a:solidFill>
                <a:latin typeface="DejaVu Serif Bold"/>
                <a:ea typeface="DejaVu Serif Bold"/>
                <a:cs typeface="DejaVu Serif Bold"/>
                <a:sym typeface="DejaVu Serif Bold"/>
              </a:rPr>
              <a:t>100 farklı arabadan 500 ADET farklı fotograf elde edilmiştir</a:t>
            </a:r>
          </a:p>
        </p:txBody>
      </p:sp>
      <p:sp>
        <p:nvSpPr>
          <p:cNvPr name="TextBox 20" id="20"/>
          <p:cNvSpPr txBox="true"/>
          <p:nvPr/>
        </p:nvSpPr>
        <p:spPr>
          <a:xfrm rot="0">
            <a:off x="6458701" y="7027894"/>
            <a:ext cx="4495905" cy="1121493"/>
          </a:xfrm>
          <a:prstGeom prst="rect">
            <a:avLst/>
          </a:prstGeom>
        </p:spPr>
        <p:txBody>
          <a:bodyPr anchor="t" rtlCol="false" tIns="0" lIns="0" bIns="0" rIns="0">
            <a:spAutoFit/>
          </a:bodyPr>
          <a:lstStyle/>
          <a:p>
            <a:pPr algn="ctr">
              <a:lnSpc>
                <a:spcPts val="2907"/>
              </a:lnSpc>
            </a:pPr>
            <a:r>
              <a:rPr lang="en-US" sz="2076" b="true">
                <a:solidFill>
                  <a:srgbClr val="868A85"/>
                </a:solidFill>
                <a:latin typeface="DejaVu Serif Bold"/>
                <a:ea typeface="DejaVu Serif Bold"/>
                <a:cs typeface="DejaVu Serif Bold"/>
                <a:sym typeface="DejaVu Serif Bold"/>
              </a:rPr>
              <a:t>Resimler Plaka açılarına göre sınıflandırılıp kırpma işlemi yapılmıştır.</a:t>
            </a:r>
          </a:p>
        </p:txBody>
      </p:sp>
      <p:sp>
        <p:nvSpPr>
          <p:cNvPr name="TextBox 21" id="21"/>
          <p:cNvSpPr txBox="true"/>
          <p:nvPr/>
        </p:nvSpPr>
        <p:spPr>
          <a:xfrm rot="0">
            <a:off x="12420921" y="7008844"/>
            <a:ext cx="4495905" cy="1121493"/>
          </a:xfrm>
          <a:prstGeom prst="rect">
            <a:avLst/>
          </a:prstGeom>
        </p:spPr>
        <p:txBody>
          <a:bodyPr anchor="t" rtlCol="false" tIns="0" lIns="0" bIns="0" rIns="0">
            <a:spAutoFit/>
          </a:bodyPr>
          <a:lstStyle/>
          <a:p>
            <a:pPr algn="ctr">
              <a:lnSpc>
                <a:spcPts val="2907"/>
              </a:lnSpc>
            </a:pPr>
            <a:r>
              <a:rPr lang="en-US" sz="2076" b="true">
                <a:solidFill>
                  <a:srgbClr val="868A85"/>
                </a:solidFill>
                <a:latin typeface="DejaVu Serif Bold"/>
                <a:ea typeface="DejaVu Serif Bold"/>
                <a:cs typeface="DejaVu Serif Bold"/>
                <a:sym typeface="DejaVu Serif Bold"/>
              </a:rPr>
              <a:t>Veri Çoğaltma Yöntemleri Kullanılarak Elde Edilen Resimler Çeşitlendirilmiştir.</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12107044" y="1988066"/>
            <a:ext cx="2318734" cy="1887743"/>
          </a:xfrm>
          <a:custGeom>
            <a:avLst/>
            <a:gdLst/>
            <a:ahLst/>
            <a:cxnLst/>
            <a:rect r="r" b="b" t="t" l="l"/>
            <a:pathLst>
              <a:path h="1887743" w="2318734">
                <a:moveTo>
                  <a:pt x="0" y="0"/>
                </a:moveTo>
                <a:lnTo>
                  <a:pt x="2318734" y="0"/>
                </a:lnTo>
                <a:lnTo>
                  <a:pt x="2318734" y="1887743"/>
                </a:lnTo>
                <a:lnTo>
                  <a:pt x="0" y="1887743"/>
                </a:lnTo>
                <a:lnTo>
                  <a:pt x="0" y="0"/>
                </a:lnTo>
                <a:close/>
              </a:path>
            </a:pathLst>
          </a:custGeom>
          <a:blipFill>
            <a:blip r:embed="rId2"/>
            <a:stretch>
              <a:fillRect l="0" t="0" r="0" b="0"/>
            </a:stretch>
          </a:blipFill>
        </p:spPr>
      </p:sp>
      <p:sp>
        <p:nvSpPr>
          <p:cNvPr name="Freeform 3" id="3"/>
          <p:cNvSpPr/>
          <p:nvPr/>
        </p:nvSpPr>
        <p:spPr>
          <a:xfrm flipH="false" flipV="false" rot="0">
            <a:off x="8235092" y="1988066"/>
            <a:ext cx="2644956" cy="1887743"/>
          </a:xfrm>
          <a:custGeom>
            <a:avLst/>
            <a:gdLst/>
            <a:ahLst/>
            <a:cxnLst/>
            <a:rect r="r" b="b" t="t" l="l"/>
            <a:pathLst>
              <a:path h="1887743" w="2644956">
                <a:moveTo>
                  <a:pt x="0" y="0"/>
                </a:moveTo>
                <a:lnTo>
                  <a:pt x="2644956" y="0"/>
                </a:lnTo>
                <a:lnTo>
                  <a:pt x="2644956" y="1887743"/>
                </a:lnTo>
                <a:lnTo>
                  <a:pt x="0" y="1887743"/>
                </a:lnTo>
                <a:lnTo>
                  <a:pt x="0" y="0"/>
                </a:lnTo>
                <a:close/>
              </a:path>
            </a:pathLst>
          </a:custGeom>
          <a:blipFill>
            <a:blip r:embed="rId3"/>
            <a:stretch>
              <a:fillRect l="0" t="0" r="0" b="-86629"/>
            </a:stretch>
          </a:blipFill>
        </p:spPr>
      </p:sp>
      <p:sp>
        <p:nvSpPr>
          <p:cNvPr name="Freeform 4" id="4"/>
          <p:cNvSpPr/>
          <p:nvPr/>
        </p:nvSpPr>
        <p:spPr>
          <a:xfrm flipH="false" flipV="false" rot="0">
            <a:off x="15652774" y="1657457"/>
            <a:ext cx="2319245" cy="2548961"/>
          </a:xfrm>
          <a:custGeom>
            <a:avLst/>
            <a:gdLst/>
            <a:ahLst/>
            <a:cxnLst/>
            <a:rect r="r" b="b" t="t" l="l"/>
            <a:pathLst>
              <a:path h="2548961" w="2319245">
                <a:moveTo>
                  <a:pt x="0" y="0"/>
                </a:moveTo>
                <a:lnTo>
                  <a:pt x="2319245" y="0"/>
                </a:lnTo>
                <a:lnTo>
                  <a:pt x="2319245" y="2548961"/>
                </a:lnTo>
                <a:lnTo>
                  <a:pt x="0" y="2548961"/>
                </a:lnTo>
                <a:lnTo>
                  <a:pt x="0" y="0"/>
                </a:lnTo>
                <a:close/>
              </a:path>
            </a:pathLst>
          </a:custGeom>
          <a:blipFill>
            <a:blip r:embed="rId4"/>
            <a:stretch>
              <a:fillRect l="0" t="0" r="0" b="0"/>
            </a:stretch>
          </a:blipFill>
        </p:spPr>
      </p:sp>
      <p:sp>
        <p:nvSpPr>
          <p:cNvPr name="Freeform 5" id="5"/>
          <p:cNvSpPr/>
          <p:nvPr/>
        </p:nvSpPr>
        <p:spPr>
          <a:xfrm flipH="false" flipV="false" rot="0">
            <a:off x="15652774" y="5656969"/>
            <a:ext cx="2342265" cy="2327896"/>
          </a:xfrm>
          <a:custGeom>
            <a:avLst/>
            <a:gdLst/>
            <a:ahLst/>
            <a:cxnLst/>
            <a:rect r="r" b="b" t="t" l="l"/>
            <a:pathLst>
              <a:path h="2327896" w="2342265">
                <a:moveTo>
                  <a:pt x="0" y="0"/>
                </a:moveTo>
                <a:lnTo>
                  <a:pt x="2342266" y="0"/>
                </a:lnTo>
                <a:lnTo>
                  <a:pt x="2342266" y="2327896"/>
                </a:lnTo>
                <a:lnTo>
                  <a:pt x="0" y="2327896"/>
                </a:lnTo>
                <a:lnTo>
                  <a:pt x="0" y="0"/>
                </a:lnTo>
                <a:close/>
              </a:path>
            </a:pathLst>
          </a:custGeom>
          <a:blipFill>
            <a:blip r:embed="rId5"/>
            <a:stretch>
              <a:fillRect l="0" t="0" r="0" b="0"/>
            </a:stretch>
          </a:blipFill>
        </p:spPr>
      </p:sp>
      <p:sp>
        <p:nvSpPr>
          <p:cNvPr name="Freeform 6" id="6"/>
          <p:cNvSpPr/>
          <p:nvPr/>
        </p:nvSpPr>
        <p:spPr>
          <a:xfrm flipH="false" flipV="false" rot="0">
            <a:off x="11896258" y="5581670"/>
            <a:ext cx="2740306" cy="2478493"/>
          </a:xfrm>
          <a:custGeom>
            <a:avLst/>
            <a:gdLst/>
            <a:ahLst/>
            <a:cxnLst/>
            <a:rect r="r" b="b" t="t" l="l"/>
            <a:pathLst>
              <a:path h="2478493" w="2740306">
                <a:moveTo>
                  <a:pt x="0" y="0"/>
                </a:moveTo>
                <a:lnTo>
                  <a:pt x="2740306" y="0"/>
                </a:lnTo>
                <a:lnTo>
                  <a:pt x="2740306" y="2478493"/>
                </a:lnTo>
                <a:lnTo>
                  <a:pt x="0" y="2478493"/>
                </a:lnTo>
                <a:lnTo>
                  <a:pt x="0" y="0"/>
                </a:lnTo>
                <a:close/>
              </a:path>
            </a:pathLst>
          </a:custGeom>
          <a:blipFill>
            <a:blip r:embed="rId6"/>
            <a:stretch>
              <a:fillRect l="0" t="0" r="0" b="0"/>
            </a:stretch>
          </a:blipFill>
        </p:spPr>
      </p:sp>
      <p:sp>
        <p:nvSpPr>
          <p:cNvPr name="Freeform 7" id="7"/>
          <p:cNvSpPr/>
          <p:nvPr/>
        </p:nvSpPr>
        <p:spPr>
          <a:xfrm flipH="false" flipV="false" rot="0">
            <a:off x="8241023" y="5704837"/>
            <a:ext cx="2639025" cy="2232159"/>
          </a:xfrm>
          <a:custGeom>
            <a:avLst/>
            <a:gdLst/>
            <a:ahLst/>
            <a:cxnLst/>
            <a:rect r="r" b="b" t="t" l="l"/>
            <a:pathLst>
              <a:path h="2232159" w="2639025">
                <a:moveTo>
                  <a:pt x="0" y="0"/>
                </a:moveTo>
                <a:lnTo>
                  <a:pt x="2639025" y="0"/>
                </a:lnTo>
                <a:lnTo>
                  <a:pt x="2639025" y="2232159"/>
                </a:lnTo>
                <a:lnTo>
                  <a:pt x="0" y="2232159"/>
                </a:lnTo>
                <a:lnTo>
                  <a:pt x="0" y="0"/>
                </a:lnTo>
                <a:close/>
              </a:path>
            </a:pathLst>
          </a:custGeom>
          <a:blipFill>
            <a:blip r:embed="rId7"/>
            <a:stretch>
              <a:fillRect l="0" t="0" r="-14419" b="-80366"/>
            </a:stretch>
          </a:blipFill>
        </p:spPr>
      </p:sp>
      <p:sp>
        <p:nvSpPr>
          <p:cNvPr name="AutoShape 8" id="8"/>
          <p:cNvSpPr/>
          <p:nvPr/>
        </p:nvSpPr>
        <p:spPr>
          <a:xfrm flipV="true">
            <a:off x="10880048" y="2931938"/>
            <a:ext cx="1226996" cy="0"/>
          </a:xfrm>
          <a:prstGeom prst="line">
            <a:avLst/>
          </a:prstGeom>
          <a:ln cap="flat" w="28575">
            <a:solidFill>
              <a:srgbClr val="FFFFFF"/>
            </a:solidFill>
            <a:prstDash val="solid"/>
            <a:headEnd type="none" len="sm" w="sm"/>
            <a:tailEnd type="arrow" len="sm" w="med"/>
          </a:ln>
        </p:spPr>
      </p:sp>
      <p:sp>
        <p:nvSpPr>
          <p:cNvPr name="AutoShape 9" id="9"/>
          <p:cNvSpPr/>
          <p:nvPr/>
        </p:nvSpPr>
        <p:spPr>
          <a:xfrm>
            <a:off x="14425778" y="2931938"/>
            <a:ext cx="1226996" cy="0"/>
          </a:xfrm>
          <a:prstGeom prst="line">
            <a:avLst/>
          </a:prstGeom>
          <a:ln cap="flat" w="28575">
            <a:solidFill>
              <a:srgbClr val="FFFFFF"/>
            </a:solidFill>
            <a:prstDash val="solid"/>
            <a:headEnd type="none" len="sm" w="sm"/>
            <a:tailEnd type="arrow" len="sm" w="med"/>
          </a:ln>
        </p:spPr>
      </p:sp>
      <p:sp>
        <p:nvSpPr>
          <p:cNvPr name="AutoShape 10" id="10"/>
          <p:cNvSpPr/>
          <p:nvPr/>
        </p:nvSpPr>
        <p:spPr>
          <a:xfrm>
            <a:off x="10880048" y="6820917"/>
            <a:ext cx="1016210" cy="0"/>
          </a:xfrm>
          <a:prstGeom prst="line">
            <a:avLst/>
          </a:prstGeom>
          <a:ln cap="flat" w="28575">
            <a:solidFill>
              <a:srgbClr val="FFFFFF"/>
            </a:solidFill>
            <a:prstDash val="solid"/>
            <a:headEnd type="none" len="sm" w="sm"/>
            <a:tailEnd type="arrow" len="sm" w="med"/>
          </a:ln>
        </p:spPr>
      </p:sp>
      <p:sp>
        <p:nvSpPr>
          <p:cNvPr name="AutoShape 11" id="11"/>
          <p:cNvSpPr/>
          <p:nvPr/>
        </p:nvSpPr>
        <p:spPr>
          <a:xfrm>
            <a:off x="14636564" y="6820917"/>
            <a:ext cx="1016210" cy="0"/>
          </a:xfrm>
          <a:prstGeom prst="line">
            <a:avLst/>
          </a:prstGeom>
          <a:ln cap="flat" w="28575">
            <a:solidFill>
              <a:srgbClr val="FFFFFF"/>
            </a:solidFill>
            <a:prstDash val="solid"/>
            <a:headEnd type="none" len="sm" w="sm"/>
            <a:tailEnd type="arrow" len="sm" w="med"/>
          </a:ln>
        </p:spPr>
      </p:sp>
      <p:sp>
        <p:nvSpPr>
          <p:cNvPr name="TextBox 12" id="12"/>
          <p:cNvSpPr txBox="true"/>
          <p:nvPr/>
        </p:nvSpPr>
        <p:spPr>
          <a:xfrm rot="0">
            <a:off x="5962313" y="247055"/>
            <a:ext cx="6363374" cy="781645"/>
          </a:xfrm>
          <a:prstGeom prst="rect">
            <a:avLst/>
          </a:prstGeom>
        </p:spPr>
        <p:txBody>
          <a:bodyPr anchor="t" rtlCol="false" tIns="0" lIns="0" bIns="0" rIns="0">
            <a:spAutoFit/>
          </a:bodyPr>
          <a:lstStyle/>
          <a:p>
            <a:pPr algn="ctr">
              <a:lnSpc>
                <a:spcPts val="6249"/>
              </a:lnSpc>
            </a:pPr>
            <a:r>
              <a:rPr lang="en-US" sz="4463" b="true">
                <a:solidFill>
                  <a:srgbClr val="FFFFFF"/>
                </a:solidFill>
                <a:latin typeface="Arimo Bold"/>
                <a:ea typeface="Arimo Bold"/>
                <a:cs typeface="Arimo Bold"/>
                <a:sym typeface="Arimo Bold"/>
              </a:rPr>
              <a:t>CNN İLE TEST Aşaması</a:t>
            </a:r>
          </a:p>
        </p:txBody>
      </p:sp>
      <p:sp>
        <p:nvSpPr>
          <p:cNvPr name="TextBox 13" id="13"/>
          <p:cNvSpPr txBox="true"/>
          <p:nvPr/>
        </p:nvSpPr>
        <p:spPr>
          <a:xfrm rot="0">
            <a:off x="8676338" y="4539485"/>
            <a:ext cx="1768395" cy="306054"/>
          </a:xfrm>
          <a:prstGeom prst="rect">
            <a:avLst/>
          </a:prstGeom>
        </p:spPr>
        <p:txBody>
          <a:bodyPr anchor="t" rtlCol="false" tIns="0" lIns="0" bIns="0" rIns="0">
            <a:spAutoFit/>
          </a:bodyPr>
          <a:lstStyle/>
          <a:p>
            <a:pPr algn="ctr">
              <a:lnSpc>
                <a:spcPts val="2385"/>
              </a:lnSpc>
            </a:pPr>
            <a:r>
              <a:rPr lang="en-US" sz="1704" b="true">
                <a:solidFill>
                  <a:srgbClr val="FFFFFF"/>
                </a:solidFill>
                <a:latin typeface="Arimo Bold"/>
                <a:ea typeface="Arimo Bold"/>
                <a:cs typeface="Arimo Bold"/>
                <a:sym typeface="Arimo Bold"/>
              </a:rPr>
              <a:t>Siyah Beyaz Test</a:t>
            </a:r>
          </a:p>
        </p:txBody>
      </p:sp>
      <p:sp>
        <p:nvSpPr>
          <p:cNvPr name="TextBox 14" id="14"/>
          <p:cNvSpPr txBox="true"/>
          <p:nvPr/>
        </p:nvSpPr>
        <p:spPr>
          <a:xfrm rot="0">
            <a:off x="8865989" y="8428541"/>
            <a:ext cx="1383162" cy="306054"/>
          </a:xfrm>
          <a:prstGeom prst="rect">
            <a:avLst/>
          </a:prstGeom>
        </p:spPr>
        <p:txBody>
          <a:bodyPr anchor="t" rtlCol="false" tIns="0" lIns="0" bIns="0" rIns="0">
            <a:spAutoFit/>
          </a:bodyPr>
          <a:lstStyle/>
          <a:p>
            <a:pPr algn="ctr">
              <a:lnSpc>
                <a:spcPts val="2385"/>
              </a:lnSpc>
            </a:pPr>
            <a:r>
              <a:rPr lang="en-US" sz="1704" b="true">
                <a:solidFill>
                  <a:srgbClr val="FFFFFF"/>
                </a:solidFill>
                <a:latin typeface="Arimo Bold"/>
                <a:ea typeface="Arimo Bold"/>
                <a:cs typeface="Arimo Bold"/>
                <a:sym typeface="Arimo Bold"/>
              </a:rPr>
              <a:t>RGB Deneme</a:t>
            </a:r>
          </a:p>
        </p:txBody>
      </p:sp>
      <p:sp>
        <p:nvSpPr>
          <p:cNvPr name="TextBox 15" id="15"/>
          <p:cNvSpPr txBox="true"/>
          <p:nvPr/>
        </p:nvSpPr>
        <p:spPr>
          <a:xfrm rot="0">
            <a:off x="16349346" y="4539485"/>
            <a:ext cx="926102" cy="306054"/>
          </a:xfrm>
          <a:prstGeom prst="rect">
            <a:avLst/>
          </a:prstGeom>
        </p:spPr>
        <p:txBody>
          <a:bodyPr anchor="t" rtlCol="false" tIns="0" lIns="0" bIns="0" rIns="0">
            <a:spAutoFit/>
          </a:bodyPr>
          <a:lstStyle/>
          <a:p>
            <a:pPr algn="ctr">
              <a:lnSpc>
                <a:spcPts val="2385"/>
              </a:lnSpc>
            </a:pPr>
            <a:r>
              <a:rPr lang="en-US" sz="1704" b="true">
                <a:solidFill>
                  <a:srgbClr val="FFFFFF"/>
                </a:solidFill>
                <a:latin typeface="Arimo Bold"/>
                <a:ea typeface="Arimo Bold"/>
                <a:cs typeface="Arimo Bold"/>
                <a:sym typeface="Arimo Bold"/>
              </a:rPr>
              <a:t>Sonuçlar</a:t>
            </a:r>
          </a:p>
        </p:txBody>
      </p:sp>
      <p:sp>
        <p:nvSpPr>
          <p:cNvPr name="TextBox 16" id="16"/>
          <p:cNvSpPr txBox="true"/>
          <p:nvPr/>
        </p:nvSpPr>
        <p:spPr>
          <a:xfrm rot="0">
            <a:off x="16333198" y="8428541"/>
            <a:ext cx="926102" cy="306054"/>
          </a:xfrm>
          <a:prstGeom prst="rect">
            <a:avLst/>
          </a:prstGeom>
        </p:spPr>
        <p:txBody>
          <a:bodyPr anchor="t" rtlCol="false" tIns="0" lIns="0" bIns="0" rIns="0">
            <a:spAutoFit/>
          </a:bodyPr>
          <a:lstStyle/>
          <a:p>
            <a:pPr algn="ctr">
              <a:lnSpc>
                <a:spcPts val="2385"/>
              </a:lnSpc>
            </a:pPr>
            <a:r>
              <a:rPr lang="en-US" sz="1704" b="true">
                <a:solidFill>
                  <a:srgbClr val="FFFFFF"/>
                </a:solidFill>
                <a:latin typeface="Arimo Bold"/>
                <a:ea typeface="Arimo Bold"/>
                <a:cs typeface="Arimo Bold"/>
                <a:sym typeface="Arimo Bold"/>
              </a:rPr>
              <a:t>Sonuçlar</a:t>
            </a:r>
          </a:p>
        </p:txBody>
      </p:sp>
      <p:sp>
        <p:nvSpPr>
          <p:cNvPr name="TextBox 17" id="17"/>
          <p:cNvSpPr txBox="true"/>
          <p:nvPr/>
        </p:nvSpPr>
        <p:spPr>
          <a:xfrm rot="0">
            <a:off x="12243941" y="4539485"/>
            <a:ext cx="2044941" cy="306054"/>
          </a:xfrm>
          <a:prstGeom prst="rect">
            <a:avLst/>
          </a:prstGeom>
        </p:spPr>
        <p:txBody>
          <a:bodyPr anchor="t" rtlCol="false" tIns="0" lIns="0" bIns="0" rIns="0">
            <a:spAutoFit/>
          </a:bodyPr>
          <a:lstStyle/>
          <a:p>
            <a:pPr algn="ctr">
              <a:lnSpc>
                <a:spcPts val="2385"/>
              </a:lnSpc>
            </a:pPr>
            <a:r>
              <a:rPr lang="en-US" sz="1704" b="true">
                <a:solidFill>
                  <a:srgbClr val="FFFFFF"/>
                </a:solidFill>
                <a:latin typeface="Arimo Bold"/>
                <a:ea typeface="Arimo Bold"/>
                <a:cs typeface="Arimo Bold"/>
                <a:sym typeface="Arimo Bold"/>
              </a:rPr>
              <a:t>Resim Hazırlanması</a:t>
            </a:r>
          </a:p>
        </p:txBody>
      </p:sp>
      <p:sp>
        <p:nvSpPr>
          <p:cNvPr name="TextBox 18" id="18"/>
          <p:cNvSpPr txBox="true"/>
          <p:nvPr/>
        </p:nvSpPr>
        <p:spPr>
          <a:xfrm rot="0">
            <a:off x="12380838" y="8428541"/>
            <a:ext cx="2044941" cy="306054"/>
          </a:xfrm>
          <a:prstGeom prst="rect">
            <a:avLst/>
          </a:prstGeom>
        </p:spPr>
        <p:txBody>
          <a:bodyPr anchor="t" rtlCol="false" tIns="0" lIns="0" bIns="0" rIns="0">
            <a:spAutoFit/>
          </a:bodyPr>
          <a:lstStyle/>
          <a:p>
            <a:pPr algn="ctr">
              <a:lnSpc>
                <a:spcPts val="2385"/>
              </a:lnSpc>
            </a:pPr>
            <a:r>
              <a:rPr lang="en-US" sz="1704" b="true">
                <a:solidFill>
                  <a:srgbClr val="FFFFFF"/>
                </a:solidFill>
                <a:latin typeface="Arimo Bold"/>
                <a:ea typeface="Arimo Bold"/>
                <a:cs typeface="Arimo Bold"/>
                <a:sym typeface="Arimo Bold"/>
              </a:rPr>
              <a:t>Resim Hazırlanması</a:t>
            </a:r>
          </a:p>
        </p:txBody>
      </p:sp>
      <p:sp>
        <p:nvSpPr>
          <p:cNvPr name="TextBox 19" id="19"/>
          <p:cNvSpPr txBox="true"/>
          <p:nvPr/>
        </p:nvSpPr>
        <p:spPr>
          <a:xfrm rot="0">
            <a:off x="220578" y="2865263"/>
            <a:ext cx="7665682" cy="933442"/>
          </a:xfrm>
          <a:prstGeom prst="rect">
            <a:avLst/>
          </a:prstGeom>
        </p:spPr>
        <p:txBody>
          <a:bodyPr anchor="t" rtlCol="false" tIns="0" lIns="0" bIns="0" rIns="0">
            <a:spAutoFit/>
          </a:bodyPr>
          <a:lstStyle/>
          <a:p>
            <a:pPr algn="ctr">
              <a:lnSpc>
                <a:spcPts val="3675"/>
              </a:lnSpc>
            </a:pPr>
            <a:r>
              <a:rPr lang="en-US" sz="2625" b="true">
                <a:solidFill>
                  <a:srgbClr val="868A85"/>
                </a:solidFill>
                <a:latin typeface="Arimo Bold"/>
                <a:ea typeface="Arimo Bold"/>
                <a:cs typeface="Arimo Bold"/>
                <a:sym typeface="Arimo Bold"/>
              </a:rPr>
              <a:t>Test aşamasında </a:t>
            </a:r>
            <a:r>
              <a:rPr lang="en-US" sz="2625" b="true">
                <a:solidFill>
                  <a:srgbClr val="D9FE54"/>
                </a:solidFill>
                <a:latin typeface="Arimo Bold"/>
                <a:ea typeface="Arimo Bold"/>
                <a:cs typeface="Arimo Bold"/>
                <a:sym typeface="Arimo Bold"/>
              </a:rPr>
              <a:t>optimizer </a:t>
            </a:r>
            <a:r>
              <a:rPr lang="en-US" sz="2625" b="true">
                <a:solidFill>
                  <a:srgbClr val="868A85"/>
                </a:solidFill>
                <a:latin typeface="Arimo Bold"/>
                <a:ea typeface="Arimo Bold"/>
                <a:cs typeface="Arimo Bold"/>
                <a:sym typeface="Arimo Bold"/>
              </a:rPr>
              <a:t>Değerleri Test edilmiştir</a:t>
            </a:r>
          </a:p>
        </p:txBody>
      </p:sp>
      <p:sp>
        <p:nvSpPr>
          <p:cNvPr name="TextBox 20" id="20"/>
          <p:cNvSpPr txBox="true"/>
          <p:nvPr/>
        </p:nvSpPr>
        <p:spPr>
          <a:xfrm rot="0">
            <a:off x="3039045" y="4009367"/>
            <a:ext cx="2028748" cy="1281181"/>
          </a:xfrm>
          <a:prstGeom prst="rect">
            <a:avLst/>
          </a:prstGeom>
        </p:spPr>
        <p:txBody>
          <a:bodyPr anchor="t" rtlCol="false" tIns="0" lIns="0" bIns="0" rIns="0">
            <a:spAutoFit/>
          </a:bodyPr>
          <a:lstStyle/>
          <a:p>
            <a:pPr algn="ctr">
              <a:lnSpc>
                <a:spcPts val="3408"/>
              </a:lnSpc>
            </a:pPr>
            <a:r>
              <a:rPr lang="en-US" sz="2434" b="true">
                <a:solidFill>
                  <a:srgbClr val="D9FE54"/>
                </a:solidFill>
                <a:latin typeface="Arimo Bold"/>
                <a:ea typeface="Arimo Bold"/>
                <a:cs typeface="Arimo Bold"/>
                <a:sym typeface="Arimo Bold"/>
              </a:rPr>
              <a:t>Adam</a:t>
            </a:r>
          </a:p>
          <a:p>
            <a:pPr algn="ctr">
              <a:lnSpc>
                <a:spcPts val="3408"/>
              </a:lnSpc>
            </a:pPr>
            <a:r>
              <a:rPr lang="en-US" sz="2434" b="true">
                <a:solidFill>
                  <a:srgbClr val="D9FE54"/>
                </a:solidFill>
                <a:latin typeface="Arimo Bold"/>
                <a:ea typeface="Arimo Bold"/>
                <a:cs typeface="Arimo Bold"/>
                <a:sym typeface="Arimo Bold"/>
              </a:rPr>
              <a:t>Adamax</a:t>
            </a:r>
          </a:p>
          <a:p>
            <a:pPr algn="ctr">
              <a:lnSpc>
                <a:spcPts val="3408"/>
              </a:lnSpc>
            </a:pPr>
            <a:r>
              <a:rPr lang="en-US" sz="2434" b="true">
                <a:solidFill>
                  <a:srgbClr val="D9FE54"/>
                </a:solidFill>
                <a:latin typeface="Arimo Bold"/>
                <a:ea typeface="Arimo Bold"/>
                <a:cs typeface="Arimo Bold"/>
                <a:sym typeface="Arimo Bold"/>
              </a:rPr>
              <a:t>AdamW</a:t>
            </a:r>
          </a:p>
        </p:txBody>
      </p:sp>
      <p:sp>
        <p:nvSpPr>
          <p:cNvPr name="TextBox 21" id="21"/>
          <p:cNvSpPr txBox="true"/>
          <p:nvPr/>
        </p:nvSpPr>
        <p:spPr>
          <a:xfrm rot="0">
            <a:off x="359860" y="5484539"/>
            <a:ext cx="7665682" cy="1866892"/>
          </a:xfrm>
          <a:prstGeom prst="rect">
            <a:avLst/>
          </a:prstGeom>
        </p:spPr>
        <p:txBody>
          <a:bodyPr anchor="t" rtlCol="false" tIns="0" lIns="0" bIns="0" rIns="0">
            <a:spAutoFit/>
          </a:bodyPr>
          <a:lstStyle/>
          <a:p>
            <a:pPr algn="ctr">
              <a:lnSpc>
                <a:spcPts val="3675"/>
              </a:lnSpc>
            </a:pPr>
            <a:r>
              <a:rPr lang="en-US" sz="2625" b="true">
                <a:solidFill>
                  <a:srgbClr val="868A85"/>
                </a:solidFill>
                <a:latin typeface="Arimo Bold"/>
                <a:ea typeface="Arimo Bold"/>
                <a:cs typeface="Arimo Bold"/>
                <a:sym typeface="Arimo Bold"/>
              </a:rPr>
              <a:t>Üstte bulunan optimizer değerlerinin gözle görülür bir farka neden olmadığı saptanmışıtır.</a:t>
            </a:r>
          </a:p>
          <a:p>
            <a:pPr algn="ctr">
              <a:lnSpc>
                <a:spcPts val="3675"/>
              </a:lnSpc>
            </a:pPr>
            <a:r>
              <a:rPr lang="en-US" sz="2625" b="true">
                <a:solidFill>
                  <a:srgbClr val="868A85"/>
                </a:solidFill>
                <a:latin typeface="Arimo Bold"/>
                <a:ea typeface="Arimo Bold"/>
                <a:cs typeface="Arimo Bold"/>
                <a:sym typeface="Arimo Bold"/>
              </a:rPr>
              <a:t>Öğretim Aşamasında </a:t>
            </a:r>
            <a:r>
              <a:rPr lang="en-US" sz="2625" b="true">
                <a:solidFill>
                  <a:srgbClr val="D9FE54"/>
                </a:solidFill>
                <a:latin typeface="Arimo Bold"/>
                <a:ea typeface="Arimo Bold"/>
                <a:cs typeface="Arimo Bold"/>
                <a:sym typeface="Arimo Bold"/>
              </a:rPr>
              <a:t>Epochs</a:t>
            </a:r>
            <a:r>
              <a:rPr lang="en-US" sz="2625" b="true">
                <a:solidFill>
                  <a:srgbClr val="FFFFFF"/>
                </a:solidFill>
                <a:latin typeface="Arimo Bold"/>
                <a:ea typeface="Arimo Bold"/>
                <a:cs typeface="Arimo Bold"/>
                <a:sym typeface="Arimo Bold"/>
              </a:rPr>
              <a:t> </a:t>
            </a:r>
            <a:r>
              <a:rPr lang="en-US" sz="2625" b="true">
                <a:solidFill>
                  <a:srgbClr val="868A85"/>
                </a:solidFill>
                <a:latin typeface="Arimo Bold"/>
                <a:ea typeface="Arimo Bold"/>
                <a:cs typeface="Arimo Bold"/>
                <a:sym typeface="Arimo Bold"/>
              </a:rPr>
              <a:t>500 olarak ayarlanmıştır.</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1715756" y="1183955"/>
            <a:ext cx="14856488" cy="8863425"/>
          </a:xfrm>
          <a:custGeom>
            <a:avLst/>
            <a:gdLst/>
            <a:ahLst/>
            <a:cxnLst/>
            <a:rect r="r" b="b" t="t" l="l"/>
            <a:pathLst>
              <a:path h="8863425" w="14856488">
                <a:moveTo>
                  <a:pt x="0" y="0"/>
                </a:moveTo>
                <a:lnTo>
                  <a:pt x="14856488" y="0"/>
                </a:lnTo>
                <a:lnTo>
                  <a:pt x="14856488" y="8863424"/>
                </a:lnTo>
                <a:lnTo>
                  <a:pt x="0" y="8863424"/>
                </a:lnTo>
                <a:lnTo>
                  <a:pt x="0" y="0"/>
                </a:lnTo>
                <a:close/>
              </a:path>
            </a:pathLst>
          </a:custGeom>
          <a:blipFill>
            <a:blip r:embed="rId2"/>
            <a:stretch>
              <a:fillRect l="0" t="0" r="0" b="0"/>
            </a:stretch>
          </a:blipFill>
        </p:spPr>
      </p:sp>
      <p:sp>
        <p:nvSpPr>
          <p:cNvPr name="TextBox 3" id="3"/>
          <p:cNvSpPr txBox="true"/>
          <p:nvPr/>
        </p:nvSpPr>
        <p:spPr>
          <a:xfrm rot="0">
            <a:off x="1028700" y="285602"/>
            <a:ext cx="16364451" cy="567008"/>
          </a:xfrm>
          <a:prstGeom prst="rect">
            <a:avLst/>
          </a:prstGeom>
        </p:spPr>
        <p:txBody>
          <a:bodyPr anchor="t" rtlCol="false" tIns="0" lIns="0" bIns="0" rIns="0">
            <a:spAutoFit/>
          </a:bodyPr>
          <a:lstStyle/>
          <a:p>
            <a:pPr algn="ctr">
              <a:lnSpc>
                <a:spcPts val="4443"/>
              </a:lnSpc>
            </a:pPr>
            <a:r>
              <a:rPr lang="en-US" sz="3173" b="true">
                <a:solidFill>
                  <a:srgbClr val="FFFFFF"/>
                </a:solidFill>
                <a:latin typeface="Arimo Bold"/>
                <a:ea typeface="Arimo Bold"/>
                <a:cs typeface="Arimo Bold"/>
                <a:sym typeface="Arimo Bold"/>
              </a:rPr>
              <a:t>adamax ve epochs 500 olarak ayarlanan CNN kodunun bir parçası </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9983408" y="1681343"/>
            <a:ext cx="6984273" cy="8484541"/>
          </a:xfrm>
          <a:custGeom>
            <a:avLst/>
            <a:gdLst/>
            <a:ahLst/>
            <a:cxnLst/>
            <a:rect r="r" b="b" t="t" l="l"/>
            <a:pathLst>
              <a:path h="8484541" w="6984273">
                <a:moveTo>
                  <a:pt x="0" y="0"/>
                </a:moveTo>
                <a:lnTo>
                  <a:pt x="6984273" y="0"/>
                </a:lnTo>
                <a:lnTo>
                  <a:pt x="6984273" y="8484541"/>
                </a:lnTo>
                <a:lnTo>
                  <a:pt x="0" y="8484541"/>
                </a:lnTo>
                <a:lnTo>
                  <a:pt x="0" y="0"/>
                </a:lnTo>
                <a:close/>
              </a:path>
            </a:pathLst>
          </a:custGeom>
          <a:blipFill>
            <a:blip r:embed="rId2"/>
            <a:stretch>
              <a:fillRect l="-68789" t="-5314" r="-90700" b="-14839"/>
            </a:stretch>
          </a:blipFill>
        </p:spPr>
      </p:sp>
      <p:sp>
        <p:nvSpPr>
          <p:cNvPr name="TextBox 3" id="3"/>
          <p:cNvSpPr txBox="true"/>
          <p:nvPr/>
        </p:nvSpPr>
        <p:spPr>
          <a:xfrm rot="0">
            <a:off x="3821055" y="525469"/>
            <a:ext cx="10645890" cy="882637"/>
          </a:xfrm>
          <a:prstGeom prst="rect">
            <a:avLst/>
          </a:prstGeom>
        </p:spPr>
        <p:txBody>
          <a:bodyPr anchor="t" rtlCol="false" tIns="0" lIns="0" bIns="0" rIns="0">
            <a:spAutoFit/>
          </a:bodyPr>
          <a:lstStyle/>
          <a:p>
            <a:pPr algn="ctr">
              <a:lnSpc>
                <a:spcPts val="7000"/>
              </a:lnSpc>
            </a:pPr>
            <a:r>
              <a:rPr lang="en-US" sz="5000" b="true">
                <a:solidFill>
                  <a:srgbClr val="FFFFFF"/>
                </a:solidFill>
                <a:latin typeface="Arimo Bold"/>
                <a:ea typeface="Arimo Bold"/>
                <a:cs typeface="Arimo Bold"/>
                <a:sym typeface="Arimo Bold"/>
              </a:rPr>
              <a:t>Yolo</a:t>
            </a:r>
            <a:r>
              <a:rPr lang="en-US" sz="5000" b="true">
                <a:solidFill>
                  <a:srgbClr val="D9FE54"/>
                </a:solidFill>
                <a:latin typeface="Arimo Bold"/>
                <a:ea typeface="Arimo Bold"/>
                <a:cs typeface="Arimo Bold"/>
                <a:sym typeface="Arimo Bold"/>
              </a:rPr>
              <a:t>V5</a:t>
            </a:r>
            <a:r>
              <a:rPr lang="en-US" sz="5000" b="true">
                <a:solidFill>
                  <a:srgbClr val="FFFFFF"/>
                </a:solidFill>
                <a:latin typeface="Arimo Bold"/>
                <a:ea typeface="Arimo Bold"/>
                <a:cs typeface="Arimo Bold"/>
                <a:sym typeface="Arimo Bold"/>
              </a:rPr>
              <a:t> İle Test Ve Deneme Süreci</a:t>
            </a:r>
          </a:p>
        </p:txBody>
      </p:sp>
      <p:sp>
        <p:nvSpPr>
          <p:cNvPr name="TextBox 4" id="4"/>
          <p:cNvSpPr txBox="true"/>
          <p:nvPr/>
        </p:nvSpPr>
        <p:spPr>
          <a:xfrm rot="0">
            <a:off x="104926" y="3294895"/>
            <a:ext cx="9476683" cy="898683"/>
          </a:xfrm>
          <a:prstGeom prst="rect">
            <a:avLst/>
          </a:prstGeom>
        </p:spPr>
        <p:txBody>
          <a:bodyPr anchor="t" rtlCol="false" tIns="0" lIns="0" bIns="0" rIns="0">
            <a:spAutoFit/>
          </a:bodyPr>
          <a:lstStyle/>
          <a:p>
            <a:pPr algn="ctr">
              <a:lnSpc>
                <a:spcPts val="3580"/>
              </a:lnSpc>
            </a:pPr>
            <a:r>
              <a:rPr lang="en-US" sz="2557" b="true">
                <a:solidFill>
                  <a:srgbClr val="FFFFFF"/>
                </a:solidFill>
                <a:latin typeface="Arimo Bold"/>
                <a:ea typeface="Arimo Bold"/>
                <a:cs typeface="Arimo Bold"/>
                <a:sym typeface="Arimo Bold"/>
              </a:rPr>
              <a:t>CNN </a:t>
            </a:r>
            <a:r>
              <a:rPr lang="en-US" sz="2557" b="true">
                <a:solidFill>
                  <a:srgbClr val="868A85"/>
                </a:solidFill>
                <a:latin typeface="Arimo Bold"/>
                <a:ea typeface="Arimo Bold"/>
                <a:cs typeface="Arimo Bold"/>
                <a:sym typeface="Arimo Bold"/>
              </a:rPr>
              <a:t>yeterli sonucu vermediği için </a:t>
            </a:r>
            <a:r>
              <a:rPr lang="en-US" sz="2557" b="true">
                <a:solidFill>
                  <a:srgbClr val="FFFFFF"/>
                </a:solidFill>
                <a:latin typeface="Arimo Bold"/>
                <a:ea typeface="Arimo Bold"/>
                <a:cs typeface="Arimo Bold"/>
                <a:sym typeface="Arimo Bold"/>
              </a:rPr>
              <a:t>YOLO </a:t>
            </a:r>
            <a:r>
              <a:rPr lang="en-US" sz="2557" b="true">
                <a:solidFill>
                  <a:srgbClr val="868A85"/>
                </a:solidFill>
                <a:latin typeface="Arimo Bold"/>
                <a:ea typeface="Arimo Bold"/>
                <a:cs typeface="Arimo Bold"/>
                <a:sym typeface="Arimo Bold"/>
              </a:rPr>
              <a:t>kullanmaya karar verilmiştir.</a:t>
            </a:r>
          </a:p>
        </p:txBody>
      </p:sp>
      <p:sp>
        <p:nvSpPr>
          <p:cNvPr name="TextBox 5" id="5"/>
          <p:cNvSpPr txBox="true"/>
          <p:nvPr/>
        </p:nvSpPr>
        <p:spPr>
          <a:xfrm rot="0">
            <a:off x="104926" y="4638023"/>
            <a:ext cx="9476683" cy="1335213"/>
          </a:xfrm>
          <a:prstGeom prst="rect">
            <a:avLst/>
          </a:prstGeom>
        </p:spPr>
        <p:txBody>
          <a:bodyPr anchor="t" rtlCol="false" tIns="0" lIns="0" bIns="0" rIns="0">
            <a:spAutoFit/>
          </a:bodyPr>
          <a:lstStyle/>
          <a:p>
            <a:pPr algn="ctr">
              <a:lnSpc>
                <a:spcPts val="3580"/>
              </a:lnSpc>
            </a:pPr>
            <a:r>
              <a:rPr lang="en-US" sz="2557" b="true">
                <a:solidFill>
                  <a:srgbClr val="FFFFFF"/>
                </a:solidFill>
                <a:latin typeface="Arimo Bold"/>
                <a:ea typeface="Arimo Bold"/>
                <a:cs typeface="Arimo Bold"/>
                <a:sym typeface="Arimo Bold"/>
              </a:rPr>
              <a:t>YOLOV5 </a:t>
            </a:r>
            <a:r>
              <a:rPr lang="en-US" sz="2557" b="true">
                <a:solidFill>
                  <a:srgbClr val="868A85"/>
                </a:solidFill>
                <a:latin typeface="Arimo Bold"/>
                <a:ea typeface="Arimo Bold"/>
                <a:cs typeface="Arimo Bold"/>
                <a:sym typeface="Arimo Bold"/>
              </a:rPr>
              <a:t>kullanırken eğitim sürecinde etiketleme yaparak  plaka bölgelerini etiketlenmiştir. Bu etiketlemeleri </a:t>
            </a:r>
            <a:r>
              <a:rPr lang="en-US" sz="2557" b="true">
                <a:solidFill>
                  <a:srgbClr val="FFFFFF"/>
                </a:solidFill>
                <a:latin typeface="Arimo Bold"/>
                <a:ea typeface="Arimo Bold"/>
                <a:cs typeface="Arimo Bold"/>
                <a:sym typeface="Arimo Bold"/>
              </a:rPr>
              <a:t>LabelIMG </a:t>
            </a:r>
            <a:r>
              <a:rPr lang="en-US" sz="2557" b="true">
                <a:solidFill>
                  <a:srgbClr val="868A85"/>
                </a:solidFill>
                <a:latin typeface="Arimo Bold"/>
                <a:ea typeface="Arimo Bold"/>
                <a:cs typeface="Arimo Bold"/>
                <a:sym typeface="Arimo Bold"/>
              </a:rPr>
              <a:t>kullanarak yapılmıştır.</a:t>
            </a:r>
          </a:p>
        </p:txBody>
      </p:sp>
      <p:sp>
        <p:nvSpPr>
          <p:cNvPr name="TextBox 6" id="6"/>
          <p:cNvSpPr txBox="true"/>
          <p:nvPr/>
        </p:nvSpPr>
        <p:spPr>
          <a:xfrm rot="0">
            <a:off x="303786" y="6495091"/>
            <a:ext cx="9078962" cy="439863"/>
          </a:xfrm>
          <a:prstGeom prst="rect">
            <a:avLst/>
          </a:prstGeom>
        </p:spPr>
        <p:txBody>
          <a:bodyPr anchor="t" rtlCol="false" tIns="0" lIns="0" bIns="0" rIns="0">
            <a:spAutoFit/>
          </a:bodyPr>
          <a:lstStyle/>
          <a:p>
            <a:pPr algn="ctr">
              <a:lnSpc>
                <a:spcPts val="3580"/>
              </a:lnSpc>
            </a:pPr>
            <a:r>
              <a:rPr lang="en-US" sz="2557" b="true">
                <a:solidFill>
                  <a:srgbClr val="868A85"/>
                </a:solidFill>
                <a:latin typeface="Arimo Bold"/>
                <a:ea typeface="Arimo Bold"/>
                <a:cs typeface="Arimo Bold"/>
                <a:sym typeface="Arimo Bold"/>
              </a:rPr>
              <a:t>Elimizde bulunan tüm resimlere </a:t>
            </a:r>
            <a:r>
              <a:rPr lang="en-US" sz="2557" b="true">
                <a:solidFill>
                  <a:srgbClr val="FFFFFF"/>
                </a:solidFill>
                <a:latin typeface="Arimo Bold"/>
                <a:ea typeface="Arimo Bold"/>
                <a:cs typeface="Arimo Bold"/>
                <a:sym typeface="Arimo Bold"/>
              </a:rPr>
              <a:t>etiketlenme </a:t>
            </a:r>
            <a:r>
              <a:rPr lang="en-US" sz="2557" b="true">
                <a:solidFill>
                  <a:srgbClr val="868A85"/>
                </a:solidFill>
                <a:latin typeface="Arimo Bold"/>
                <a:ea typeface="Arimo Bold"/>
                <a:cs typeface="Arimo Bold"/>
                <a:sym typeface="Arimo Bold"/>
              </a:rPr>
              <a:t>uygulanmıştır.</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9774387" y="1773387"/>
            <a:ext cx="7484913" cy="7484913"/>
          </a:xfrm>
          <a:custGeom>
            <a:avLst/>
            <a:gdLst/>
            <a:ahLst/>
            <a:cxnLst/>
            <a:rect r="r" b="b" t="t" l="l"/>
            <a:pathLst>
              <a:path h="7484913" w="7484913">
                <a:moveTo>
                  <a:pt x="0" y="0"/>
                </a:moveTo>
                <a:lnTo>
                  <a:pt x="7484913" y="0"/>
                </a:lnTo>
                <a:lnTo>
                  <a:pt x="7484913" y="7484913"/>
                </a:lnTo>
                <a:lnTo>
                  <a:pt x="0" y="7484913"/>
                </a:lnTo>
                <a:lnTo>
                  <a:pt x="0" y="0"/>
                </a:lnTo>
                <a:close/>
              </a:path>
            </a:pathLst>
          </a:custGeom>
          <a:blipFill>
            <a:blip r:embed="rId2"/>
            <a:stretch>
              <a:fillRect l="0" t="0" r="0" b="0"/>
            </a:stretch>
          </a:blipFill>
        </p:spPr>
      </p:sp>
      <p:sp>
        <p:nvSpPr>
          <p:cNvPr name="Freeform 3" id="3"/>
          <p:cNvSpPr/>
          <p:nvPr/>
        </p:nvSpPr>
        <p:spPr>
          <a:xfrm flipH="false" flipV="false" rot="0">
            <a:off x="193068" y="1976497"/>
            <a:ext cx="9581319" cy="7281803"/>
          </a:xfrm>
          <a:custGeom>
            <a:avLst/>
            <a:gdLst/>
            <a:ahLst/>
            <a:cxnLst/>
            <a:rect r="r" b="b" t="t" l="l"/>
            <a:pathLst>
              <a:path h="7281803" w="9581319">
                <a:moveTo>
                  <a:pt x="0" y="0"/>
                </a:moveTo>
                <a:lnTo>
                  <a:pt x="9581319" y="0"/>
                </a:lnTo>
                <a:lnTo>
                  <a:pt x="9581319" y="7281803"/>
                </a:lnTo>
                <a:lnTo>
                  <a:pt x="0" y="7281803"/>
                </a:lnTo>
                <a:lnTo>
                  <a:pt x="0" y="0"/>
                </a:lnTo>
                <a:close/>
              </a:path>
            </a:pathLst>
          </a:custGeom>
          <a:blipFill>
            <a:blip r:embed="rId3"/>
            <a:stretch>
              <a:fillRect l="0" t="0" r="0" b="0"/>
            </a:stretch>
          </a:blipFill>
        </p:spPr>
      </p:sp>
      <p:sp>
        <p:nvSpPr>
          <p:cNvPr name="TextBox 4" id="4"/>
          <p:cNvSpPr txBox="true"/>
          <p:nvPr/>
        </p:nvSpPr>
        <p:spPr>
          <a:xfrm rot="0">
            <a:off x="3821055" y="525469"/>
            <a:ext cx="10645890" cy="882637"/>
          </a:xfrm>
          <a:prstGeom prst="rect">
            <a:avLst/>
          </a:prstGeom>
        </p:spPr>
        <p:txBody>
          <a:bodyPr anchor="t" rtlCol="false" tIns="0" lIns="0" bIns="0" rIns="0">
            <a:spAutoFit/>
          </a:bodyPr>
          <a:lstStyle/>
          <a:p>
            <a:pPr algn="ctr">
              <a:lnSpc>
                <a:spcPts val="7000"/>
              </a:lnSpc>
            </a:pPr>
            <a:r>
              <a:rPr lang="en-US" sz="5000" b="true">
                <a:solidFill>
                  <a:srgbClr val="FFFFFF"/>
                </a:solidFill>
                <a:latin typeface="Arimo Bold"/>
                <a:ea typeface="Arimo Bold"/>
                <a:cs typeface="Arimo Bold"/>
                <a:sym typeface="Arimo Bold"/>
              </a:rPr>
              <a:t>Yolo</a:t>
            </a:r>
            <a:r>
              <a:rPr lang="en-US" sz="5000" b="true">
                <a:solidFill>
                  <a:srgbClr val="D9FE54"/>
                </a:solidFill>
                <a:latin typeface="Arimo Bold"/>
                <a:ea typeface="Arimo Bold"/>
                <a:cs typeface="Arimo Bold"/>
                <a:sym typeface="Arimo Bold"/>
              </a:rPr>
              <a:t>V5</a:t>
            </a:r>
            <a:r>
              <a:rPr lang="en-US" sz="5000" b="true">
                <a:solidFill>
                  <a:srgbClr val="FFFFFF"/>
                </a:solidFill>
                <a:latin typeface="Arimo Bold"/>
                <a:ea typeface="Arimo Bold"/>
                <a:cs typeface="Arimo Bold"/>
                <a:sym typeface="Arimo Bold"/>
              </a:rPr>
              <a:t> İle Test Ve Deneme Süreci</a:t>
            </a:r>
          </a:p>
        </p:txBody>
      </p:sp>
      <p:sp>
        <p:nvSpPr>
          <p:cNvPr name="TextBox 5" id="5"/>
          <p:cNvSpPr txBox="true"/>
          <p:nvPr/>
        </p:nvSpPr>
        <p:spPr>
          <a:xfrm rot="0">
            <a:off x="325724" y="9437713"/>
            <a:ext cx="7798743" cy="439863"/>
          </a:xfrm>
          <a:prstGeom prst="rect">
            <a:avLst/>
          </a:prstGeom>
        </p:spPr>
        <p:txBody>
          <a:bodyPr anchor="t" rtlCol="false" tIns="0" lIns="0" bIns="0" rIns="0">
            <a:spAutoFit/>
          </a:bodyPr>
          <a:lstStyle/>
          <a:p>
            <a:pPr algn="ctr">
              <a:lnSpc>
                <a:spcPts val="3580"/>
              </a:lnSpc>
            </a:pPr>
            <a:r>
              <a:rPr lang="en-US" sz="2557" b="true">
                <a:solidFill>
                  <a:srgbClr val="FFFFFF"/>
                </a:solidFill>
                <a:latin typeface="Arimo Bold"/>
                <a:ea typeface="Arimo Bold"/>
                <a:cs typeface="Arimo Bold"/>
                <a:sym typeface="Arimo Bold"/>
              </a:rPr>
              <a:t>LabelIMG </a:t>
            </a:r>
            <a:r>
              <a:rPr lang="en-US" sz="2557" b="true">
                <a:solidFill>
                  <a:srgbClr val="868A85"/>
                </a:solidFill>
                <a:latin typeface="Arimo Bold"/>
                <a:ea typeface="Arimo Bold"/>
                <a:cs typeface="Arimo Bold"/>
                <a:sym typeface="Arimo Bold"/>
              </a:rPr>
              <a:t>kullanarak etiketlenmiş verilerin çıktıları.</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10248951" y="1791764"/>
            <a:ext cx="6349403" cy="6914157"/>
          </a:xfrm>
          <a:custGeom>
            <a:avLst/>
            <a:gdLst/>
            <a:ahLst/>
            <a:cxnLst/>
            <a:rect r="r" b="b" t="t" l="l"/>
            <a:pathLst>
              <a:path h="6914157" w="6349403">
                <a:moveTo>
                  <a:pt x="0" y="0"/>
                </a:moveTo>
                <a:lnTo>
                  <a:pt x="6349402" y="0"/>
                </a:lnTo>
                <a:lnTo>
                  <a:pt x="6349402" y="6914157"/>
                </a:lnTo>
                <a:lnTo>
                  <a:pt x="0" y="6914157"/>
                </a:lnTo>
                <a:lnTo>
                  <a:pt x="0" y="0"/>
                </a:lnTo>
                <a:close/>
              </a:path>
            </a:pathLst>
          </a:custGeom>
          <a:blipFill>
            <a:blip r:embed="rId2"/>
            <a:stretch>
              <a:fillRect l="0" t="-1983" r="-18654" b="-1803"/>
            </a:stretch>
          </a:blipFill>
        </p:spPr>
      </p:sp>
      <p:sp>
        <p:nvSpPr>
          <p:cNvPr name="TextBox 3" id="3"/>
          <p:cNvSpPr txBox="true"/>
          <p:nvPr/>
        </p:nvSpPr>
        <p:spPr>
          <a:xfrm rot="0">
            <a:off x="3821055" y="525469"/>
            <a:ext cx="10645890" cy="882637"/>
          </a:xfrm>
          <a:prstGeom prst="rect">
            <a:avLst/>
          </a:prstGeom>
        </p:spPr>
        <p:txBody>
          <a:bodyPr anchor="t" rtlCol="false" tIns="0" lIns="0" bIns="0" rIns="0">
            <a:spAutoFit/>
          </a:bodyPr>
          <a:lstStyle/>
          <a:p>
            <a:pPr algn="ctr">
              <a:lnSpc>
                <a:spcPts val="7000"/>
              </a:lnSpc>
            </a:pPr>
            <a:r>
              <a:rPr lang="en-US" sz="5000" b="true">
                <a:solidFill>
                  <a:srgbClr val="FFFFFF"/>
                </a:solidFill>
                <a:latin typeface="Arimo Bold"/>
                <a:ea typeface="Arimo Bold"/>
                <a:cs typeface="Arimo Bold"/>
                <a:sym typeface="Arimo Bold"/>
              </a:rPr>
              <a:t>Yolo</a:t>
            </a:r>
            <a:r>
              <a:rPr lang="en-US" sz="5000" b="true">
                <a:solidFill>
                  <a:srgbClr val="D9FE54"/>
                </a:solidFill>
                <a:latin typeface="Arimo Bold"/>
                <a:ea typeface="Arimo Bold"/>
                <a:cs typeface="Arimo Bold"/>
                <a:sym typeface="Arimo Bold"/>
              </a:rPr>
              <a:t>V8</a:t>
            </a:r>
            <a:r>
              <a:rPr lang="en-US" sz="5000" b="true">
                <a:solidFill>
                  <a:srgbClr val="FFFFFF"/>
                </a:solidFill>
                <a:latin typeface="Arimo Bold"/>
                <a:ea typeface="Arimo Bold"/>
                <a:cs typeface="Arimo Bold"/>
                <a:sym typeface="Arimo Bold"/>
              </a:rPr>
              <a:t> İle Test Ve Deneme Süreci</a:t>
            </a:r>
          </a:p>
        </p:txBody>
      </p:sp>
      <p:sp>
        <p:nvSpPr>
          <p:cNvPr name="TextBox 4" id="4"/>
          <p:cNvSpPr txBox="true"/>
          <p:nvPr/>
        </p:nvSpPr>
        <p:spPr>
          <a:xfrm rot="0">
            <a:off x="1131223" y="3236548"/>
            <a:ext cx="7854886" cy="1253345"/>
          </a:xfrm>
          <a:prstGeom prst="rect">
            <a:avLst/>
          </a:prstGeom>
        </p:spPr>
        <p:txBody>
          <a:bodyPr anchor="t" rtlCol="false" tIns="0" lIns="0" bIns="0" rIns="0">
            <a:spAutoFit/>
          </a:bodyPr>
          <a:lstStyle/>
          <a:p>
            <a:pPr algn="ctr">
              <a:lnSpc>
                <a:spcPts val="3367"/>
              </a:lnSpc>
            </a:pPr>
            <a:r>
              <a:rPr lang="en-US" sz="2405" b="true">
                <a:solidFill>
                  <a:srgbClr val="868A85"/>
                </a:solidFill>
                <a:latin typeface="Arimo Bold"/>
                <a:ea typeface="Arimo Bold"/>
                <a:cs typeface="Arimo Bold"/>
                <a:sym typeface="Arimo Bold"/>
              </a:rPr>
              <a:t>YOLO</a:t>
            </a:r>
            <a:r>
              <a:rPr lang="en-US" sz="2405" b="true">
                <a:solidFill>
                  <a:srgbClr val="D9FE54"/>
                </a:solidFill>
                <a:latin typeface="Arimo Bold"/>
                <a:ea typeface="Arimo Bold"/>
                <a:cs typeface="Arimo Bold"/>
                <a:sym typeface="Arimo Bold"/>
              </a:rPr>
              <a:t>V8</a:t>
            </a:r>
            <a:r>
              <a:rPr lang="en-US" sz="2405" b="true">
                <a:solidFill>
                  <a:srgbClr val="868A85"/>
                </a:solidFill>
                <a:latin typeface="Arimo Bold"/>
                <a:ea typeface="Arimo Bold"/>
                <a:cs typeface="Arimo Bold"/>
                <a:sym typeface="Arimo Bold"/>
              </a:rPr>
              <a:t> kullanmamızın teme amacı YOLO</a:t>
            </a:r>
            <a:r>
              <a:rPr lang="en-US" sz="2405" b="true">
                <a:solidFill>
                  <a:srgbClr val="D9FE54"/>
                </a:solidFill>
                <a:latin typeface="Arimo Bold"/>
                <a:ea typeface="Arimo Bold"/>
                <a:cs typeface="Arimo Bold"/>
                <a:sym typeface="Arimo Bold"/>
              </a:rPr>
              <a:t>V5</a:t>
            </a:r>
            <a:r>
              <a:rPr lang="en-US" sz="2405" b="true">
                <a:solidFill>
                  <a:srgbClr val="868A85"/>
                </a:solidFill>
                <a:latin typeface="Arimo Bold"/>
                <a:ea typeface="Arimo Bold"/>
                <a:cs typeface="Arimo Bold"/>
                <a:sym typeface="Arimo Bold"/>
              </a:rPr>
              <a:t>'den daha iyi ve performans açısından daha iyi doğruluk sağladığı için kullanmaya karar verdik. </a:t>
            </a:r>
          </a:p>
        </p:txBody>
      </p:sp>
      <p:sp>
        <p:nvSpPr>
          <p:cNvPr name="TextBox 5" id="5"/>
          <p:cNvSpPr txBox="true"/>
          <p:nvPr/>
        </p:nvSpPr>
        <p:spPr>
          <a:xfrm rot="0">
            <a:off x="1131223" y="4941295"/>
            <a:ext cx="7854886" cy="834245"/>
          </a:xfrm>
          <a:prstGeom prst="rect">
            <a:avLst/>
          </a:prstGeom>
        </p:spPr>
        <p:txBody>
          <a:bodyPr anchor="t" rtlCol="false" tIns="0" lIns="0" bIns="0" rIns="0">
            <a:spAutoFit/>
          </a:bodyPr>
          <a:lstStyle/>
          <a:p>
            <a:pPr algn="ctr">
              <a:lnSpc>
                <a:spcPts val="3367"/>
              </a:lnSpc>
            </a:pPr>
            <a:r>
              <a:rPr lang="en-US" sz="2405" b="true">
                <a:solidFill>
                  <a:srgbClr val="868A85"/>
                </a:solidFill>
                <a:latin typeface="Arimo Bold"/>
                <a:ea typeface="Arimo Bold"/>
                <a:cs typeface="Arimo Bold"/>
                <a:sym typeface="Arimo Bold"/>
              </a:rPr>
              <a:t>YOLO</a:t>
            </a:r>
            <a:r>
              <a:rPr lang="en-US" sz="2405" b="true">
                <a:solidFill>
                  <a:srgbClr val="D9FE54"/>
                </a:solidFill>
                <a:latin typeface="Arimo Bold"/>
                <a:ea typeface="Arimo Bold"/>
                <a:cs typeface="Arimo Bold"/>
                <a:sym typeface="Arimo Bold"/>
              </a:rPr>
              <a:t>V5 </a:t>
            </a:r>
            <a:r>
              <a:rPr lang="en-US" sz="2405" b="true">
                <a:solidFill>
                  <a:srgbClr val="868A85"/>
                </a:solidFill>
                <a:latin typeface="Arimo Bold"/>
                <a:ea typeface="Arimo Bold"/>
                <a:cs typeface="Arimo Bold"/>
                <a:sym typeface="Arimo Bold"/>
              </a:rPr>
              <a:t>de olduğu gibi </a:t>
            </a:r>
            <a:r>
              <a:rPr lang="en-US" sz="2405" b="true">
                <a:solidFill>
                  <a:srgbClr val="D9FE54"/>
                </a:solidFill>
                <a:latin typeface="Arimo Bold"/>
                <a:ea typeface="Arimo Bold"/>
                <a:cs typeface="Arimo Bold"/>
                <a:sym typeface="Arimo Bold"/>
              </a:rPr>
              <a:t>LABELIMG </a:t>
            </a:r>
            <a:r>
              <a:rPr lang="en-US" sz="2405" b="true">
                <a:solidFill>
                  <a:srgbClr val="868A85"/>
                </a:solidFill>
                <a:latin typeface="Arimo Bold"/>
                <a:ea typeface="Arimo Bold"/>
                <a:cs typeface="Arimo Bold"/>
                <a:sym typeface="Arimo Bold"/>
              </a:rPr>
              <a:t>yardımıyla verilerimizi etiketledik ve öğretim işlemine başladık.</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AutoShape 2" id="2"/>
          <p:cNvSpPr/>
          <p:nvPr/>
        </p:nvSpPr>
        <p:spPr>
          <a:xfrm>
            <a:off x="4043419" y="2608485"/>
            <a:ext cx="0" cy="3835020"/>
          </a:xfrm>
          <a:prstGeom prst="line">
            <a:avLst/>
          </a:prstGeom>
          <a:ln cap="flat" w="38100">
            <a:solidFill>
              <a:srgbClr val="FFFFFF"/>
            </a:solidFill>
            <a:prstDash val="solid"/>
            <a:headEnd type="none" len="sm" w="sm"/>
            <a:tailEnd type="none" len="sm" w="sm"/>
          </a:ln>
        </p:spPr>
      </p:sp>
      <p:sp>
        <p:nvSpPr>
          <p:cNvPr name="AutoShape 3" id="3"/>
          <p:cNvSpPr/>
          <p:nvPr/>
        </p:nvSpPr>
        <p:spPr>
          <a:xfrm>
            <a:off x="7478372" y="2608485"/>
            <a:ext cx="0" cy="3835020"/>
          </a:xfrm>
          <a:prstGeom prst="line">
            <a:avLst/>
          </a:prstGeom>
          <a:ln cap="flat" w="38100">
            <a:solidFill>
              <a:srgbClr val="FFFFFF"/>
            </a:solidFill>
            <a:prstDash val="solid"/>
            <a:headEnd type="none" len="sm" w="sm"/>
            <a:tailEnd type="none" len="sm" w="sm"/>
          </a:ln>
        </p:spPr>
      </p:sp>
      <p:sp>
        <p:nvSpPr>
          <p:cNvPr name="AutoShape 4" id="4"/>
          <p:cNvSpPr/>
          <p:nvPr/>
        </p:nvSpPr>
        <p:spPr>
          <a:xfrm>
            <a:off x="10913325" y="2608485"/>
            <a:ext cx="0" cy="3835020"/>
          </a:xfrm>
          <a:prstGeom prst="line">
            <a:avLst/>
          </a:prstGeom>
          <a:ln cap="flat" w="38100">
            <a:solidFill>
              <a:srgbClr val="FFFFFF"/>
            </a:solidFill>
            <a:prstDash val="solid"/>
            <a:headEnd type="none" len="sm" w="sm"/>
            <a:tailEnd type="none" len="sm" w="sm"/>
          </a:ln>
        </p:spPr>
      </p:sp>
      <p:sp>
        <p:nvSpPr>
          <p:cNvPr name="AutoShape 5" id="5"/>
          <p:cNvSpPr/>
          <p:nvPr/>
        </p:nvSpPr>
        <p:spPr>
          <a:xfrm>
            <a:off x="14348279" y="2608485"/>
            <a:ext cx="0" cy="383502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688476" y="2836276"/>
            <a:ext cx="3069020" cy="3425727"/>
          </a:xfrm>
          <a:custGeom>
            <a:avLst/>
            <a:gdLst/>
            <a:ahLst/>
            <a:cxnLst/>
            <a:rect r="r" b="b" t="t" l="l"/>
            <a:pathLst>
              <a:path h="3425727" w="3069020">
                <a:moveTo>
                  <a:pt x="0" y="0"/>
                </a:moveTo>
                <a:lnTo>
                  <a:pt x="3069021" y="0"/>
                </a:lnTo>
                <a:lnTo>
                  <a:pt x="3069021" y="3425728"/>
                </a:lnTo>
                <a:lnTo>
                  <a:pt x="0" y="3425728"/>
                </a:lnTo>
                <a:lnTo>
                  <a:pt x="0" y="0"/>
                </a:lnTo>
                <a:close/>
              </a:path>
            </a:pathLst>
          </a:custGeom>
          <a:blipFill>
            <a:blip r:embed="rId2"/>
            <a:stretch>
              <a:fillRect l="-14184" t="-45845" r="-78169" b="-83921"/>
            </a:stretch>
          </a:blipFill>
        </p:spPr>
      </p:sp>
      <p:sp>
        <p:nvSpPr>
          <p:cNvPr name="Freeform 7" id="7"/>
          <p:cNvSpPr/>
          <p:nvPr/>
        </p:nvSpPr>
        <p:spPr>
          <a:xfrm flipH="false" flipV="false" rot="0">
            <a:off x="4220373" y="2836276"/>
            <a:ext cx="3081045" cy="3425727"/>
          </a:xfrm>
          <a:custGeom>
            <a:avLst/>
            <a:gdLst/>
            <a:ahLst/>
            <a:cxnLst/>
            <a:rect r="r" b="b" t="t" l="l"/>
            <a:pathLst>
              <a:path h="3425727" w="3081045">
                <a:moveTo>
                  <a:pt x="0" y="0"/>
                </a:moveTo>
                <a:lnTo>
                  <a:pt x="3081045" y="0"/>
                </a:lnTo>
                <a:lnTo>
                  <a:pt x="3081045" y="3425728"/>
                </a:lnTo>
                <a:lnTo>
                  <a:pt x="0" y="3425728"/>
                </a:lnTo>
                <a:lnTo>
                  <a:pt x="0" y="0"/>
                </a:lnTo>
                <a:close/>
              </a:path>
            </a:pathLst>
          </a:custGeom>
          <a:blipFill>
            <a:blip r:embed="rId3"/>
            <a:stretch>
              <a:fillRect l="0" t="-32276" r="-58127" b="-57346"/>
            </a:stretch>
          </a:blipFill>
        </p:spPr>
      </p:sp>
      <p:sp>
        <p:nvSpPr>
          <p:cNvPr name="Freeform 8" id="8"/>
          <p:cNvSpPr/>
          <p:nvPr/>
        </p:nvSpPr>
        <p:spPr>
          <a:xfrm flipH="false" flipV="false" rot="0">
            <a:off x="7659347" y="2836276"/>
            <a:ext cx="3081045" cy="3425727"/>
          </a:xfrm>
          <a:custGeom>
            <a:avLst/>
            <a:gdLst/>
            <a:ahLst/>
            <a:cxnLst/>
            <a:rect r="r" b="b" t="t" l="l"/>
            <a:pathLst>
              <a:path h="3425727" w="3081045">
                <a:moveTo>
                  <a:pt x="0" y="0"/>
                </a:moveTo>
                <a:lnTo>
                  <a:pt x="3081046" y="0"/>
                </a:lnTo>
                <a:lnTo>
                  <a:pt x="3081046" y="3425728"/>
                </a:lnTo>
                <a:lnTo>
                  <a:pt x="0" y="3425728"/>
                </a:lnTo>
                <a:lnTo>
                  <a:pt x="0" y="0"/>
                </a:lnTo>
                <a:close/>
              </a:path>
            </a:pathLst>
          </a:custGeom>
          <a:blipFill>
            <a:blip r:embed="rId4"/>
            <a:stretch>
              <a:fillRect l="-26710" t="-30326" r="-28033" b="-55238"/>
            </a:stretch>
          </a:blipFill>
        </p:spPr>
      </p:sp>
      <p:sp>
        <p:nvSpPr>
          <p:cNvPr name="Freeform 9" id="9"/>
          <p:cNvSpPr/>
          <p:nvPr/>
        </p:nvSpPr>
        <p:spPr>
          <a:xfrm flipH="false" flipV="false" rot="0">
            <a:off x="11094300" y="2836276"/>
            <a:ext cx="3081045" cy="3425727"/>
          </a:xfrm>
          <a:custGeom>
            <a:avLst/>
            <a:gdLst/>
            <a:ahLst/>
            <a:cxnLst/>
            <a:rect r="r" b="b" t="t" l="l"/>
            <a:pathLst>
              <a:path h="3425727" w="3081045">
                <a:moveTo>
                  <a:pt x="0" y="0"/>
                </a:moveTo>
                <a:lnTo>
                  <a:pt x="3081046" y="0"/>
                </a:lnTo>
                <a:lnTo>
                  <a:pt x="3081046" y="3425728"/>
                </a:lnTo>
                <a:lnTo>
                  <a:pt x="0" y="3425728"/>
                </a:lnTo>
                <a:lnTo>
                  <a:pt x="0" y="0"/>
                </a:lnTo>
                <a:close/>
              </a:path>
            </a:pathLst>
          </a:custGeom>
          <a:blipFill>
            <a:blip r:embed="rId5"/>
            <a:stretch>
              <a:fillRect l="-32151" t="-45376" r="-22592" b="-40188"/>
            </a:stretch>
          </a:blipFill>
        </p:spPr>
      </p:sp>
      <p:sp>
        <p:nvSpPr>
          <p:cNvPr name="Freeform 10" id="10"/>
          <p:cNvSpPr/>
          <p:nvPr/>
        </p:nvSpPr>
        <p:spPr>
          <a:xfrm flipH="false" flipV="false" rot="0">
            <a:off x="14519729" y="2836276"/>
            <a:ext cx="3090570" cy="3425727"/>
          </a:xfrm>
          <a:custGeom>
            <a:avLst/>
            <a:gdLst/>
            <a:ahLst/>
            <a:cxnLst/>
            <a:rect r="r" b="b" t="t" l="l"/>
            <a:pathLst>
              <a:path h="3425727" w="3090570">
                <a:moveTo>
                  <a:pt x="0" y="0"/>
                </a:moveTo>
                <a:lnTo>
                  <a:pt x="3090570" y="0"/>
                </a:lnTo>
                <a:lnTo>
                  <a:pt x="3090570" y="3425728"/>
                </a:lnTo>
                <a:lnTo>
                  <a:pt x="0" y="3425728"/>
                </a:lnTo>
                <a:lnTo>
                  <a:pt x="0" y="0"/>
                </a:lnTo>
                <a:close/>
              </a:path>
            </a:pathLst>
          </a:custGeom>
          <a:blipFill>
            <a:blip r:embed="rId6"/>
            <a:stretch>
              <a:fillRect l="-22683" t="-34699" r="-31583" b="-50865"/>
            </a:stretch>
          </a:blipFill>
        </p:spPr>
      </p:sp>
      <p:sp>
        <p:nvSpPr>
          <p:cNvPr name="TextBox 11" id="11"/>
          <p:cNvSpPr txBox="true"/>
          <p:nvPr/>
        </p:nvSpPr>
        <p:spPr>
          <a:xfrm rot="0">
            <a:off x="3821055" y="525469"/>
            <a:ext cx="10645890" cy="882637"/>
          </a:xfrm>
          <a:prstGeom prst="rect">
            <a:avLst/>
          </a:prstGeom>
        </p:spPr>
        <p:txBody>
          <a:bodyPr anchor="t" rtlCol="false" tIns="0" lIns="0" bIns="0" rIns="0">
            <a:spAutoFit/>
          </a:bodyPr>
          <a:lstStyle/>
          <a:p>
            <a:pPr algn="ctr">
              <a:lnSpc>
                <a:spcPts val="7000"/>
              </a:lnSpc>
            </a:pPr>
            <a:r>
              <a:rPr lang="en-US" sz="5000" b="true">
                <a:solidFill>
                  <a:srgbClr val="FFFFFF"/>
                </a:solidFill>
                <a:latin typeface="Arimo Bold"/>
                <a:ea typeface="Arimo Bold"/>
                <a:cs typeface="Arimo Bold"/>
                <a:sym typeface="Arimo Bold"/>
              </a:rPr>
              <a:t>Sonuçlar</a:t>
            </a:r>
          </a:p>
        </p:txBody>
      </p:sp>
      <p:sp>
        <p:nvSpPr>
          <p:cNvPr name="TextBox 12" id="12"/>
          <p:cNvSpPr txBox="true"/>
          <p:nvPr/>
        </p:nvSpPr>
        <p:spPr>
          <a:xfrm rot="0">
            <a:off x="629335" y="1985879"/>
            <a:ext cx="3187303" cy="439863"/>
          </a:xfrm>
          <a:prstGeom prst="rect">
            <a:avLst/>
          </a:prstGeom>
        </p:spPr>
        <p:txBody>
          <a:bodyPr anchor="t" rtlCol="false" tIns="0" lIns="0" bIns="0" rIns="0">
            <a:spAutoFit/>
          </a:bodyPr>
          <a:lstStyle/>
          <a:p>
            <a:pPr algn="ctr">
              <a:lnSpc>
                <a:spcPts val="3580"/>
              </a:lnSpc>
            </a:pPr>
            <a:r>
              <a:rPr lang="en-US" sz="2557" b="true">
                <a:solidFill>
                  <a:srgbClr val="D9FE54"/>
                </a:solidFill>
                <a:latin typeface="Arimo Bold"/>
                <a:ea typeface="Arimo Bold"/>
                <a:cs typeface="Arimo Bold"/>
                <a:sym typeface="Arimo Bold"/>
              </a:rPr>
              <a:t>~10 </a:t>
            </a:r>
            <a:r>
              <a:rPr lang="en-US" sz="2557" b="true">
                <a:solidFill>
                  <a:srgbClr val="868A85"/>
                </a:solidFill>
                <a:latin typeface="Arimo Bold"/>
                <a:ea typeface="Arimo Bold"/>
                <a:cs typeface="Arimo Bold"/>
                <a:sym typeface="Arimo Bold"/>
              </a:rPr>
              <a:t>Derece Açılarda </a:t>
            </a:r>
          </a:p>
        </p:txBody>
      </p:sp>
      <p:sp>
        <p:nvSpPr>
          <p:cNvPr name="TextBox 13" id="13"/>
          <p:cNvSpPr txBox="true"/>
          <p:nvPr/>
        </p:nvSpPr>
        <p:spPr>
          <a:xfrm rot="0">
            <a:off x="4192891" y="1985879"/>
            <a:ext cx="3186272" cy="439863"/>
          </a:xfrm>
          <a:prstGeom prst="rect">
            <a:avLst/>
          </a:prstGeom>
        </p:spPr>
        <p:txBody>
          <a:bodyPr anchor="t" rtlCol="false" tIns="0" lIns="0" bIns="0" rIns="0">
            <a:spAutoFit/>
          </a:bodyPr>
          <a:lstStyle/>
          <a:p>
            <a:pPr algn="ctr">
              <a:lnSpc>
                <a:spcPts val="3580"/>
              </a:lnSpc>
            </a:pPr>
            <a:r>
              <a:rPr lang="en-US" sz="2557" b="true">
                <a:solidFill>
                  <a:srgbClr val="D9FE54"/>
                </a:solidFill>
                <a:latin typeface="Arimo Bold"/>
                <a:ea typeface="Arimo Bold"/>
                <a:cs typeface="Arimo Bold"/>
                <a:sym typeface="Arimo Bold"/>
              </a:rPr>
              <a:t>~20 </a:t>
            </a:r>
            <a:r>
              <a:rPr lang="en-US" sz="2557" b="true">
                <a:solidFill>
                  <a:srgbClr val="868A85"/>
                </a:solidFill>
                <a:latin typeface="Arimo Bold"/>
                <a:ea typeface="Arimo Bold"/>
                <a:cs typeface="Arimo Bold"/>
                <a:sym typeface="Arimo Bold"/>
              </a:rPr>
              <a:t>Derece Açılarda </a:t>
            </a:r>
          </a:p>
        </p:txBody>
      </p:sp>
      <p:sp>
        <p:nvSpPr>
          <p:cNvPr name="TextBox 14" id="14"/>
          <p:cNvSpPr txBox="true"/>
          <p:nvPr/>
        </p:nvSpPr>
        <p:spPr>
          <a:xfrm rot="0">
            <a:off x="7627328" y="1985879"/>
            <a:ext cx="3187303" cy="439863"/>
          </a:xfrm>
          <a:prstGeom prst="rect">
            <a:avLst/>
          </a:prstGeom>
        </p:spPr>
        <p:txBody>
          <a:bodyPr anchor="t" rtlCol="false" tIns="0" lIns="0" bIns="0" rIns="0">
            <a:spAutoFit/>
          </a:bodyPr>
          <a:lstStyle/>
          <a:p>
            <a:pPr algn="ctr">
              <a:lnSpc>
                <a:spcPts val="3580"/>
              </a:lnSpc>
            </a:pPr>
            <a:r>
              <a:rPr lang="en-US" sz="2557" b="true">
                <a:solidFill>
                  <a:srgbClr val="D9FE54"/>
                </a:solidFill>
                <a:latin typeface="Arimo Bold"/>
                <a:ea typeface="Arimo Bold"/>
                <a:cs typeface="Arimo Bold"/>
                <a:sym typeface="Arimo Bold"/>
              </a:rPr>
              <a:t>~30 </a:t>
            </a:r>
            <a:r>
              <a:rPr lang="en-US" sz="2557" b="true">
                <a:solidFill>
                  <a:srgbClr val="868A85"/>
                </a:solidFill>
                <a:latin typeface="Arimo Bold"/>
                <a:ea typeface="Arimo Bold"/>
                <a:cs typeface="Arimo Bold"/>
                <a:sym typeface="Arimo Bold"/>
              </a:rPr>
              <a:t>Derece Açılarda </a:t>
            </a:r>
          </a:p>
        </p:txBody>
      </p:sp>
      <p:sp>
        <p:nvSpPr>
          <p:cNvPr name="TextBox 15" id="15"/>
          <p:cNvSpPr txBox="true"/>
          <p:nvPr/>
        </p:nvSpPr>
        <p:spPr>
          <a:xfrm rot="0">
            <a:off x="11062281" y="1985879"/>
            <a:ext cx="3187303" cy="439863"/>
          </a:xfrm>
          <a:prstGeom prst="rect">
            <a:avLst/>
          </a:prstGeom>
        </p:spPr>
        <p:txBody>
          <a:bodyPr anchor="t" rtlCol="false" tIns="0" lIns="0" bIns="0" rIns="0">
            <a:spAutoFit/>
          </a:bodyPr>
          <a:lstStyle/>
          <a:p>
            <a:pPr algn="ctr">
              <a:lnSpc>
                <a:spcPts val="3580"/>
              </a:lnSpc>
            </a:pPr>
            <a:r>
              <a:rPr lang="en-US" sz="2557" b="true">
                <a:solidFill>
                  <a:srgbClr val="D9FE54"/>
                </a:solidFill>
                <a:latin typeface="Arimo Bold"/>
                <a:ea typeface="Arimo Bold"/>
                <a:cs typeface="Arimo Bold"/>
                <a:sym typeface="Arimo Bold"/>
              </a:rPr>
              <a:t>~40 </a:t>
            </a:r>
            <a:r>
              <a:rPr lang="en-US" sz="2557" b="true">
                <a:solidFill>
                  <a:srgbClr val="868A85"/>
                </a:solidFill>
                <a:latin typeface="Arimo Bold"/>
                <a:ea typeface="Arimo Bold"/>
                <a:cs typeface="Arimo Bold"/>
                <a:sym typeface="Arimo Bold"/>
              </a:rPr>
              <a:t>Derece Açılarda </a:t>
            </a:r>
          </a:p>
        </p:txBody>
      </p:sp>
      <p:sp>
        <p:nvSpPr>
          <p:cNvPr name="TextBox 16" id="16"/>
          <p:cNvSpPr txBox="true"/>
          <p:nvPr/>
        </p:nvSpPr>
        <p:spPr>
          <a:xfrm rot="0">
            <a:off x="14471362" y="1985879"/>
            <a:ext cx="3187303" cy="439863"/>
          </a:xfrm>
          <a:prstGeom prst="rect">
            <a:avLst/>
          </a:prstGeom>
        </p:spPr>
        <p:txBody>
          <a:bodyPr anchor="t" rtlCol="false" tIns="0" lIns="0" bIns="0" rIns="0">
            <a:spAutoFit/>
          </a:bodyPr>
          <a:lstStyle/>
          <a:p>
            <a:pPr algn="ctr">
              <a:lnSpc>
                <a:spcPts val="3580"/>
              </a:lnSpc>
            </a:pPr>
            <a:r>
              <a:rPr lang="en-US" sz="2557" b="true">
                <a:solidFill>
                  <a:srgbClr val="D9FE54"/>
                </a:solidFill>
                <a:latin typeface="Arimo Bold"/>
                <a:ea typeface="Arimo Bold"/>
                <a:cs typeface="Arimo Bold"/>
                <a:sym typeface="Arimo Bold"/>
              </a:rPr>
              <a:t>~50 </a:t>
            </a:r>
            <a:r>
              <a:rPr lang="en-US" sz="2557" b="true">
                <a:solidFill>
                  <a:srgbClr val="868A85"/>
                </a:solidFill>
                <a:latin typeface="Arimo Bold"/>
                <a:ea typeface="Arimo Bold"/>
                <a:cs typeface="Arimo Bold"/>
                <a:sym typeface="Arimo Bold"/>
              </a:rPr>
              <a:t>Derece Açılarda </a:t>
            </a:r>
          </a:p>
        </p:txBody>
      </p:sp>
      <p:sp>
        <p:nvSpPr>
          <p:cNvPr name="TextBox 17" id="17"/>
          <p:cNvSpPr txBox="true"/>
          <p:nvPr/>
        </p:nvSpPr>
        <p:spPr>
          <a:xfrm rot="0">
            <a:off x="1387247" y="6499090"/>
            <a:ext cx="1612424"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Bulma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18" id="18"/>
          <p:cNvSpPr txBox="true"/>
          <p:nvPr/>
        </p:nvSpPr>
        <p:spPr>
          <a:xfrm rot="0">
            <a:off x="4954684" y="6499090"/>
            <a:ext cx="1612424"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Bulma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19" id="19"/>
          <p:cNvSpPr txBox="true"/>
          <p:nvPr/>
        </p:nvSpPr>
        <p:spPr>
          <a:xfrm rot="0">
            <a:off x="8414768" y="6499090"/>
            <a:ext cx="1612424"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Bulma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0" id="20"/>
          <p:cNvSpPr txBox="true"/>
          <p:nvPr/>
        </p:nvSpPr>
        <p:spPr>
          <a:xfrm rot="0">
            <a:off x="11828611" y="6499090"/>
            <a:ext cx="1612424"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Bulma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1" id="21"/>
          <p:cNvSpPr txBox="true"/>
          <p:nvPr/>
        </p:nvSpPr>
        <p:spPr>
          <a:xfrm rot="0">
            <a:off x="15258802" y="6499090"/>
            <a:ext cx="1612424"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Bulma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2" id="22"/>
          <p:cNvSpPr txBox="true"/>
          <p:nvPr/>
        </p:nvSpPr>
        <p:spPr>
          <a:xfrm rot="0">
            <a:off x="4970241" y="6908665"/>
            <a:ext cx="1655921"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Okuma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3" id="23"/>
          <p:cNvSpPr txBox="true"/>
          <p:nvPr/>
        </p:nvSpPr>
        <p:spPr>
          <a:xfrm rot="0">
            <a:off x="8414768" y="6908665"/>
            <a:ext cx="1687036"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Okuma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4" id="24"/>
          <p:cNvSpPr txBox="true"/>
          <p:nvPr/>
        </p:nvSpPr>
        <p:spPr>
          <a:xfrm rot="0">
            <a:off x="11828611" y="6908665"/>
            <a:ext cx="1687036"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Okuma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5" id="25"/>
          <p:cNvSpPr txBox="true"/>
          <p:nvPr/>
        </p:nvSpPr>
        <p:spPr>
          <a:xfrm rot="0">
            <a:off x="15258802" y="6908665"/>
            <a:ext cx="1687036"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Okuma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6" id="26"/>
          <p:cNvSpPr txBox="true"/>
          <p:nvPr/>
        </p:nvSpPr>
        <p:spPr>
          <a:xfrm rot="0">
            <a:off x="1402804" y="6908665"/>
            <a:ext cx="1655921" cy="317308"/>
          </a:xfrm>
          <a:prstGeom prst="rect">
            <a:avLst/>
          </a:prstGeom>
        </p:spPr>
        <p:txBody>
          <a:bodyPr anchor="t" rtlCol="false" tIns="0" lIns="0" bIns="0" rIns="0">
            <a:spAutoFit/>
          </a:bodyPr>
          <a:lstStyle/>
          <a:p>
            <a:pPr algn="ctr">
              <a:lnSpc>
                <a:spcPts val="2460"/>
              </a:lnSpc>
            </a:pPr>
            <a:r>
              <a:rPr lang="en-US" sz="1757" b="true">
                <a:solidFill>
                  <a:srgbClr val="868A85"/>
                </a:solidFill>
                <a:latin typeface="Arimo Bold"/>
                <a:ea typeface="Arimo Bold"/>
                <a:cs typeface="Arimo Bold"/>
                <a:sym typeface="Arimo Bold"/>
              </a:rPr>
              <a:t>Plaka Okuma </a:t>
            </a:r>
            <a:r>
              <a:rPr lang="en-US" sz="1757" b="true">
                <a:solidFill>
                  <a:srgbClr val="D9FE54"/>
                </a:solidFill>
                <a:latin typeface="Arimo Bold"/>
                <a:ea typeface="Arimo Bold"/>
                <a:cs typeface="Arimo Bold"/>
                <a:sym typeface="Arimo Bold"/>
              </a:rPr>
              <a:t>×</a:t>
            </a:r>
            <a:r>
              <a:rPr lang="en-US" sz="1757" b="true">
                <a:solidFill>
                  <a:srgbClr val="868A85"/>
                </a:solidFill>
                <a:latin typeface="Arimo Bold"/>
                <a:ea typeface="Arimo Bold"/>
                <a:cs typeface="Arimo Bold"/>
                <a:sym typeface="Arimo Bold"/>
              </a:rPr>
              <a:t> </a:t>
            </a:r>
          </a:p>
        </p:txBody>
      </p:sp>
      <p:sp>
        <p:nvSpPr>
          <p:cNvPr name="TextBox 27" id="27"/>
          <p:cNvSpPr txBox="true"/>
          <p:nvPr/>
        </p:nvSpPr>
        <p:spPr>
          <a:xfrm rot="0">
            <a:off x="688476" y="7568873"/>
            <a:ext cx="16921823" cy="667193"/>
          </a:xfrm>
          <a:prstGeom prst="rect">
            <a:avLst/>
          </a:prstGeom>
        </p:spPr>
        <p:txBody>
          <a:bodyPr anchor="t" rtlCol="false" tIns="0" lIns="0" bIns="0" rIns="0">
            <a:spAutoFit/>
          </a:bodyPr>
          <a:lstStyle/>
          <a:p>
            <a:pPr algn="l">
              <a:lnSpc>
                <a:spcPts val="2600"/>
              </a:lnSpc>
            </a:pPr>
            <a:r>
              <a:rPr lang="en-US" sz="1857" b="true">
                <a:solidFill>
                  <a:srgbClr val="868A85"/>
                </a:solidFill>
                <a:latin typeface="Arimo Bold"/>
                <a:ea typeface="Arimo Bold"/>
                <a:cs typeface="Arimo Bold"/>
                <a:sym typeface="Arimo Bold"/>
              </a:rPr>
              <a:t>Yapılan gözlemlerde 50, 40 ve 30 derecelerde plaka bölgesi okumada bir soruna rastlanmadı. Ancak 20 ve 10 derecelik açılarda plaka bölgesi doğruluk oranları düştüğü gözlemlendi. Plaka Bölgesini bulma işlemi her açıda doğru sonucu üretmeyi başarmıştır.</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F22"/>
        </a:solidFill>
      </p:bgPr>
    </p:bg>
    <p:spTree>
      <p:nvGrpSpPr>
        <p:cNvPr id="1" name=""/>
        <p:cNvGrpSpPr/>
        <p:nvPr/>
      </p:nvGrpSpPr>
      <p:grpSpPr>
        <a:xfrm>
          <a:off x="0" y="0"/>
          <a:ext cx="0" cy="0"/>
          <a:chOff x="0" y="0"/>
          <a:chExt cx="0" cy="0"/>
        </a:xfrm>
      </p:grpSpPr>
      <p:sp>
        <p:nvSpPr>
          <p:cNvPr name="Freeform 2" id="2"/>
          <p:cNvSpPr/>
          <p:nvPr/>
        </p:nvSpPr>
        <p:spPr>
          <a:xfrm flipH="false" flipV="false" rot="0">
            <a:off x="14793277" y="2105146"/>
            <a:ext cx="2466023" cy="2446294"/>
          </a:xfrm>
          <a:custGeom>
            <a:avLst/>
            <a:gdLst/>
            <a:ahLst/>
            <a:cxnLst/>
            <a:rect r="r" b="b" t="t" l="l"/>
            <a:pathLst>
              <a:path h="2446294" w="2466023">
                <a:moveTo>
                  <a:pt x="0" y="0"/>
                </a:moveTo>
                <a:lnTo>
                  <a:pt x="2466023" y="0"/>
                </a:lnTo>
                <a:lnTo>
                  <a:pt x="2466023" y="2446294"/>
                </a:lnTo>
                <a:lnTo>
                  <a:pt x="0" y="2446294"/>
                </a:lnTo>
                <a:lnTo>
                  <a:pt x="0" y="0"/>
                </a:lnTo>
                <a:close/>
              </a:path>
            </a:pathLst>
          </a:custGeom>
          <a:blipFill>
            <a:blip r:embed="rId2"/>
            <a:stretch>
              <a:fillRect l="0" t="0" r="0" b="0"/>
            </a:stretch>
          </a:blipFill>
        </p:spPr>
      </p:sp>
      <p:sp>
        <p:nvSpPr>
          <p:cNvPr name="Freeform 3" id="3"/>
          <p:cNvSpPr/>
          <p:nvPr/>
        </p:nvSpPr>
        <p:spPr>
          <a:xfrm flipH="false" flipV="false" rot="0">
            <a:off x="12016543" y="2105146"/>
            <a:ext cx="2492891" cy="2446294"/>
          </a:xfrm>
          <a:custGeom>
            <a:avLst/>
            <a:gdLst/>
            <a:ahLst/>
            <a:cxnLst/>
            <a:rect r="r" b="b" t="t" l="l"/>
            <a:pathLst>
              <a:path h="2446294" w="2492891">
                <a:moveTo>
                  <a:pt x="0" y="0"/>
                </a:moveTo>
                <a:lnTo>
                  <a:pt x="2492890" y="0"/>
                </a:lnTo>
                <a:lnTo>
                  <a:pt x="2492890" y="2446294"/>
                </a:lnTo>
                <a:lnTo>
                  <a:pt x="0" y="2446294"/>
                </a:lnTo>
                <a:lnTo>
                  <a:pt x="0" y="0"/>
                </a:lnTo>
                <a:close/>
              </a:path>
            </a:pathLst>
          </a:custGeom>
          <a:blipFill>
            <a:blip r:embed="rId3"/>
            <a:stretch>
              <a:fillRect l="0" t="0" r="0" b="0"/>
            </a:stretch>
          </a:blipFill>
        </p:spPr>
      </p:sp>
      <p:sp>
        <p:nvSpPr>
          <p:cNvPr name="Freeform 4" id="4"/>
          <p:cNvSpPr/>
          <p:nvPr/>
        </p:nvSpPr>
        <p:spPr>
          <a:xfrm flipH="false" flipV="false" rot="0">
            <a:off x="9265236" y="2105146"/>
            <a:ext cx="2465557" cy="2446294"/>
          </a:xfrm>
          <a:custGeom>
            <a:avLst/>
            <a:gdLst/>
            <a:ahLst/>
            <a:cxnLst/>
            <a:rect r="r" b="b" t="t" l="l"/>
            <a:pathLst>
              <a:path h="2446294" w="2465557">
                <a:moveTo>
                  <a:pt x="0" y="0"/>
                </a:moveTo>
                <a:lnTo>
                  <a:pt x="2465557" y="0"/>
                </a:lnTo>
                <a:lnTo>
                  <a:pt x="2465557" y="2446294"/>
                </a:lnTo>
                <a:lnTo>
                  <a:pt x="0" y="2446294"/>
                </a:lnTo>
                <a:lnTo>
                  <a:pt x="0" y="0"/>
                </a:lnTo>
                <a:close/>
              </a:path>
            </a:pathLst>
          </a:custGeom>
          <a:blipFill>
            <a:blip r:embed="rId4"/>
            <a:stretch>
              <a:fillRect l="0" t="0" r="0" b="0"/>
            </a:stretch>
          </a:blipFill>
        </p:spPr>
      </p:sp>
      <p:sp>
        <p:nvSpPr>
          <p:cNvPr name="Freeform 5" id="5"/>
          <p:cNvSpPr/>
          <p:nvPr/>
        </p:nvSpPr>
        <p:spPr>
          <a:xfrm flipH="false" flipV="false" rot="0">
            <a:off x="6451344" y="1975067"/>
            <a:ext cx="2528142" cy="2576373"/>
          </a:xfrm>
          <a:custGeom>
            <a:avLst/>
            <a:gdLst/>
            <a:ahLst/>
            <a:cxnLst/>
            <a:rect r="r" b="b" t="t" l="l"/>
            <a:pathLst>
              <a:path h="2576373" w="2528142">
                <a:moveTo>
                  <a:pt x="0" y="0"/>
                </a:moveTo>
                <a:lnTo>
                  <a:pt x="2528142" y="0"/>
                </a:lnTo>
                <a:lnTo>
                  <a:pt x="2528142" y="2576373"/>
                </a:lnTo>
                <a:lnTo>
                  <a:pt x="0" y="2576373"/>
                </a:lnTo>
                <a:lnTo>
                  <a:pt x="0" y="0"/>
                </a:lnTo>
                <a:close/>
              </a:path>
            </a:pathLst>
          </a:custGeom>
          <a:blipFill>
            <a:blip r:embed="rId5"/>
            <a:stretch>
              <a:fillRect l="0" t="0" r="0" b="0"/>
            </a:stretch>
          </a:blipFill>
        </p:spPr>
      </p:sp>
      <p:sp>
        <p:nvSpPr>
          <p:cNvPr name="Freeform 6" id="6"/>
          <p:cNvSpPr/>
          <p:nvPr/>
        </p:nvSpPr>
        <p:spPr>
          <a:xfrm flipH="false" flipV="false" rot="0">
            <a:off x="1028700" y="7890306"/>
            <a:ext cx="16230600" cy="2008537"/>
          </a:xfrm>
          <a:custGeom>
            <a:avLst/>
            <a:gdLst/>
            <a:ahLst/>
            <a:cxnLst/>
            <a:rect r="r" b="b" t="t" l="l"/>
            <a:pathLst>
              <a:path h="2008537" w="16230600">
                <a:moveTo>
                  <a:pt x="0" y="0"/>
                </a:moveTo>
                <a:lnTo>
                  <a:pt x="16230600" y="0"/>
                </a:lnTo>
                <a:lnTo>
                  <a:pt x="16230600" y="2008537"/>
                </a:lnTo>
                <a:lnTo>
                  <a:pt x="0" y="2008537"/>
                </a:lnTo>
                <a:lnTo>
                  <a:pt x="0" y="0"/>
                </a:lnTo>
                <a:close/>
              </a:path>
            </a:pathLst>
          </a:custGeom>
          <a:blipFill>
            <a:blip r:embed="rId6"/>
            <a:stretch>
              <a:fillRect l="0" t="0" r="0" b="0"/>
            </a:stretch>
          </a:blipFill>
        </p:spPr>
      </p:sp>
      <p:sp>
        <p:nvSpPr>
          <p:cNvPr name="TextBox 7" id="7"/>
          <p:cNvSpPr txBox="true"/>
          <p:nvPr/>
        </p:nvSpPr>
        <p:spPr>
          <a:xfrm rot="0">
            <a:off x="3287681" y="525469"/>
            <a:ext cx="11712638" cy="882637"/>
          </a:xfrm>
          <a:prstGeom prst="rect">
            <a:avLst/>
          </a:prstGeom>
        </p:spPr>
        <p:txBody>
          <a:bodyPr anchor="t" rtlCol="false" tIns="0" lIns="0" bIns="0" rIns="0">
            <a:spAutoFit/>
          </a:bodyPr>
          <a:lstStyle/>
          <a:p>
            <a:pPr algn="ctr">
              <a:lnSpc>
                <a:spcPts val="7000"/>
              </a:lnSpc>
            </a:pPr>
            <a:r>
              <a:rPr lang="en-US" sz="5000" b="true">
                <a:solidFill>
                  <a:srgbClr val="FFFFFF"/>
                </a:solidFill>
                <a:latin typeface="Arimo Bold"/>
                <a:ea typeface="Arimo Bold"/>
                <a:cs typeface="Arimo Bold"/>
                <a:sym typeface="Arimo Bold"/>
              </a:rPr>
              <a:t>Plaka Üzerindeki Karakterleri Okuma</a:t>
            </a:r>
          </a:p>
        </p:txBody>
      </p:sp>
      <p:sp>
        <p:nvSpPr>
          <p:cNvPr name="TextBox 8" id="8"/>
          <p:cNvSpPr txBox="true"/>
          <p:nvPr/>
        </p:nvSpPr>
        <p:spPr>
          <a:xfrm rot="0">
            <a:off x="1281273" y="2808689"/>
            <a:ext cx="4505773" cy="851978"/>
          </a:xfrm>
          <a:prstGeom prst="rect">
            <a:avLst/>
          </a:prstGeom>
        </p:spPr>
        <p:txBody>
          <a:bodyPr anchor="t" rtlCol="false" tIns="0" lIns="0" bIns="0" rIns="0">
            <a:spAutoFit/>
          </a:bodyPr>
          <a:lstStyle/>
          <a:p>
            <a:pPr algn="ctr">
              <a:lnSpc>
                <a:spcPts val="3440"/>
              </a:lnSpc>
            </a:pPr>
            <a:r>
              <a:rPr lang="en-US" sz="2457" b="true">
                <a:solidFill>
                  <a:srgbClr val="FFFFFF"/>
                </a:solidFill>
                <a:latin typeface="Arimo Bold"/>
                <a:ea typeface="Arimo Bold"/>
                <a:cs typeface="Arimo Bold"/>
                <a:sym typeface="Arimo Bold"/>
              </a:rPr>
              <a:t>Plaka üstündeki karakterler</a:t>
            </a:r>
          </a:p>
          <a:p>
            <a:pPr algn="ctr">
              <a:lnSpc>
                <a:spcPts val="3440"/>
              </a:lnSpc>
              <a:spcBef>
                <a:spcPct val="0"/>
              </a:spcBef>
            </a:pPr>
            <a:r>
              <a:rPr lang="en-US" b="true" sz="2457">
                <a:solidFill>
                  <a:srgbClr val="D9FE54"/>
                </a:solidFill>
                <a:latin typeface="Arimo Bold"/>
                <a:ea typeface="Arimo Bold"/>
                <a:cs typeface="Arimo Bold"/>
                <a:sym typeface="Arimo Bold"/>
              </a:rPr>
              <a:t>33</a:t>
            </a:r>
            <a:r>
              <a:rPr lang="en-US" b="true" sz="2457">
                <a:solidFill>
                  <a:srgbClr val="FFFFFF"/>
                </a:solidFill>
                <a:latin typeface="Arimo Bold"/>
                <a:ea typeface="Arimo Bold"/>
                <a:cs typeface="Arimo Bold"/>
                <a:sym typeface="Arimo Bold"/>
              </a:rPr>
              <a:t> adet sınıfa ayrılır.</a:t>
            </a:r>
          </a:p>
        </p:txBody>
      </p:sp>
      <p:sp>
        <p:nvSpPr>
          <p:cNvPr name="TextBox 9" id="9"/>
          <p:cNvSpPr txBox="true"/>
          <p:nvPr/>
        </p:nvSpPr>
        <p:spPr>
          <a:xfrm rot="0">
            <a:off x="1028700" y="7178586"/>
            <a:ext cx="3953470" cy="439863"/>
          </a:xfrm>
          <a:prstGeom prst="rect">
            <a:avLst/>
          </a:prstGeom>
        </p:spPr>
        <p:txBody>
          <a:bodyPr anchor="t" rtlCol="false" tIns="0" lIns="0" bIns="0" rIns="0">
            <a:spAutoFit/>
          </a:bodyPr>
          <a:lstStyle/>
          <a:p>
            <a:pPr algn="ctr">
              <a:lnSpc>
                <a:spcPts val="3580"/>
              </a:lnSpc>
              <a:spcBef>
                <a:spcPct val="0"/>
              </a:spcBef>
            </a:pPr>
            <a:r>
              <a:rPr lang="en-US" b="true" sz="2557">
                <a:solidFill>
                  <a:srgbClr val="868A85"/>
                </a:solidFill>
                <a:latin typeface="Arimo Bold"/>
                <a:ea typeface="Arimo Bold"/>
                <a:cs typeface="Arimo Bold"/>
                <a:sym typeface="Arimo Bold"/>
              </a:rPr>
              <a:t>data.yaml dosyası içeriği;</a:t>
            </a:r>
          </a:p>
        </p:txBody>
      </p:sp>
      <p:sp>
        <p:nvSpPr>
          <p:cNvPr name="TextBox 10" id="10"/>
          <p:cNvSpPr txBox="true"/>
          <p:nvPr/>
        </p:nvSpPr>
        <p:spPr>
          <a:xfrm rot="0">
            <a:off x="6530460" y="7002768"/>
            <a:ext cx="7978973" cy="887538"/>
          </a:xfrm>
          <a:prstGeom prst="rect">
            <a:avLst/>
          </a:prstGeom>
        </p:spPr>
        <p:txBody>
          <a:bodyPr anchor="t" rtlCol="false" tIns="0" lIns="0" bIns="0" rIns="0">
            <a:spAutoFit/>
          </a:bodyPr>
          <a:lstStyle/>
          <a:p>
            <a:pPr algn="ctr">
              <a:lnSpc>
                <a:spcPts val="3580"/>
              </a:lnSpc>
            </a:pPr>
            <a:r>
              <a:rPr lang="en-US" sz="2557" b="true">
                <a:solidFill>
                  <a:srgbClr val="FFFFFF"/>
                </a:solidFill>
                <a:latin typeface="Arimo Bold"/>
                <a:ea typeface="Arimo Bold"/>
                <a:cs typeface="Arimo Bold"/>
                <a:sym typeface="Arimo Bold"/>
              </a:rPr>
              <a:t>Bu karakterlerin hepsi teker teker etiketlenmiş olup,</a:t>
            </a:r>
          </a:p>
          <a:p>
            <a:pPr algn="ctr">
              <a:lnSpc>
                <a:spcPts val="3580"/>
              </a:lnSpc>
              <a:spcBef>
                <a:spcPct val="0"/>
              </a:spcBef>
            </a:pPr>
            <a:r>
              <a:rPr lang="en-US" b="true" sz="2557">
                <a:solidFill>
                  <a:srgbClr val="FFFFFF"/>
                </a:solidFill>
                <a:latin typeface="Arimo Bold"/>
                <a:ea typeface="Arimo Bold"/>
                <a:cs typeface="Arimo Bold"/>
                <a:sym typeface="Arimo Bold"/>
              </a:rPr>
              <a:t> eğitim verisine hazırlanmıştır.</a:t>
            </a:r>
          </a:p>
        </p:txBody>
      </p:sp>
      <p:sp>
        <p:nvSpPr>
          <p:cNvPr name="TextBox 11" id="11"/>
          <p:cNvSpPr txBox="true"/>
          <p:nvPr/>
        </p:nvSpPr>
        <p:spPr>
          <a:xfrm rot="0">
            <a:off x="4121966" y="4887948"/>
            <a:ext cx="9715041" cy="887538"/>
          </a:xfrm>
          <a:prstGeom prst="rect">
            <a:avLst/>
          </a:prstGeom>
        </p:spPr>
        <p:txBody>
          <a:bodyPr anchor="t" rtlCol="false" tIns="0" lIns="0" bIns="0" rIns="0">
            <a:spAutoFit/>
          </a:bodyPr>
          <a:lstStyle/>
          <a:p>
            <a:pPr algn="ctr">
              <a:lnSpc>
                <a:spcPts val="3580"/>
              </a:lnSpc>
            </a:pPr>
            <a:r>
              <a:rPr lang="en-US" sz="2557" b="true">
                <a:solidFill>
                  <a:srgbClr val="FFFFFF"/>
                </a:solidFill>
                <a:latin typeface="Arimo Bold"/>
                <a:ea typeface="Arimo Bold"/>
                <a:cs typeface="Arimo Bold"/>
                <a:sym typeface="Arimo Bold"/>
              </a:rPr>
              <a:t>Karakter veri setinin </a:t>
            </a:r>
            <a:r>
              <a:rPr lang="en-US" sz="2557" b="true">
                <a:solidFill>
                  <a:srgbClr val="D9FE54"/>
                </a:solidFill>
                <a:latin typeface="Arimo Bold"/>
                <a:ea typeface="Arimo Bold"/>
                <a:cs typeface="Arimo Bold"/>
                <a:sym typeface="Arimo Bold"/>
              </a:rPr>
              <a:t>Semih OCAKLI</a:t>
            </a:r>
            <a:r>
              <a:rPr lang="en-US" sz="2557" b="true">
                <a:solidFill>
                  <a:srgbClr val="FFFFFF"/>
                </a:solidFill>
                <a:latin typeface="Arimo Bold"/>
                <a:ea typeface="Arimo Bold"/>
                <a:cs typeface="Arimo Bold"/>
                <a:sym typeface="Arimo Bold"/>
              </a:rPr>
              <a:t>’ya ait olduğundan, </a:t>
            </a:r>
          </a:p>
          <a:p>
            <a:pPr algn="ctr">
              <a:lnSpc>
                <a:spcPts val="3580"/>
              </a:lnSpc>
              <a:spcBef>
                <a:spcPct val="0"/>
              </a:spcBef>
            </a:pPr>
            <a:r>
              <a:rPr lang="en-US" b="true" sz="2557">
                <a:solidFill>
                  <a:srgbClr val="FFFFFF"/>
                </a:solidFill>
                <a:latin typeface="Arimo Bold"/>
                <a:ea typeface="Arimo Bold"/>
                <a:cs typeface="Arimo Bold"/>
                <a:sym typeface="Arimo Bold"/>
              </a:rPr>
              <a:t>emekleri için minnetimizi sunarız.</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DAGZjwa-LZk</dc:identifier>
  <dcterms:modified xsi:type="dcterms:W3CDTF">2011-08-01T06:04:30Z</dcterms:modified>
  <cp:revision>1</cp:revision>
  <dc:title>Black PYTHON</dc:title>
</cp:coreProperties>
</file>